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embeddedFontLst>
    <p:embeddedFont>
      <p:font typeface="Century Gothic" panose="020B0502020202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g/euDOnndPtejvy/IvKl9GYMBb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7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634999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3150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9766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2088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8154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8583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 name="Google Shape;32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0186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9125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5459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1718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7560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3469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7332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6" name="Google Shape;36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5201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1586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1401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 name="Google Shape;38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2122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0611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9" name="Google Shape;39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330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446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9799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6933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8472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2025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5967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6134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titolo" type="title">
  <p:cSld name="TITLE">
    <p:spTree>
      <p:nvGrpSpPr>
        <p:cNvPr id="1" name="Shape 22"/>
        <p:cNvGrpSpPr/>
        <p:nvPr/>
      </p:nvGrpSpPr>
      <p:grpSpPr>
        <a:xfrm>
          <a:off x="0" y="0"/>
          <a:ext cx="0" cy="0"/>
          <a:chOff x="0" y="0"/>
          <a:chExt cx="0" cy="0"/>
        </a:xfrm>
      </p:grpSpPr>
      <p:grpSp>
        <p:nvGrpSpPr>
          <p:cNvPr id="23" name="Google Shape;23;p27"/>
          <p:cNvGrpSpPr/>
          <p:nvPr/>
        </p:nvGrpSpPr>
        <p:grpSpPr>
          <a:xfrm>
            <a:off x="0" y="0"/>
            <a:ext cx="12192000" cy="6858000"/>
            <a:chOff x="0" y="0"/>
            <a:chExt cx="12192000" cy="6858000"/>
          </a:xfrm>
        </p:grpSpPr>
        <p:sp>
          <p:nvSpPr>
            <p:cNvPr id="24" name="Google Shape;24;p27"/>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7"/>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6" name="Google Shape;26;p27"/>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7"/>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440"/>
              <a:buNone/>
              <a:defRPr cap="none">
                <a:solidFill>
                  <a:srgbClr val="EE52A4"/>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28" name="Google Shape;28;p27"/>
          <p:cNvSpPr txBox="1">
            <a:spLocks noGrp="1"/>
          </p:cNvSpPr>
          <p:nvPr>
            <p:ph type="dt" idx="10"/>
          </p:nvPr>
        </p:nvSpPr>
        <p:spPr>
          <a:xfrm rot="5400000">
            <a:off x="10158984" y="1792224"/>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7"/>
          <p:cNvSpPr txBox="1">
            <a:spLocks noGrp="1"/>
          </p:cNvSpPr>
          <p:nvPr>
            <p:ph type="ftr" idx="11"/>
          </p:nvPr>
        </p:nvSpPr>
        <p:spPr>
          <a:xfrm rot="5400000">
            <a:off x="8951976" y="3227832"/>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7"/>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magine panoramica con didascalia">
  <p:cSld name="Immagine panoramica con didascalia">
    <p:spTree>
      <p:nvGrpSpPr>
        <p:cNvPr id="1" name="Shape 120"/>
        <p:cNvGrpSpPr/>
        <p:nvPr/>
      </p:nvGrpSpPr>
      <p:grpSpPr>
        <a:xfrm>
          <a:off x="0" y="0"/>
          <a:ext cx="0" cy="0"/>
          <a:chOff x="0" y="0"/>
          <a:chExt cx="0" cy="0"/>
        </a:xfrm>
      </p:grpSpPr>
      <p:grpSp>
        <p:nvGrpSpPr>
          <p:cNvPr id="121" name="Google Shape;121;p36"/>
          <p:cNvGrpSpPr/>
          <p:nvPr/>
        </p:nvGrpSpPr>
        <p:grpSpPr>
          <a:xfrm>
            <a:off x="0" y="0"/>
            <a:ext cx="12192000" cy="6858000"/>
            <a:chOff x="0" y="0"/>
            <a:chExt cx="12192000" cy="6858000"/>
          </a:xfrm>
        </p:grpSpPr>
        <p:sp>
          <p:nvSpPr>
            <p:cNvPr id="122" name="Google Shape;122;p36"/>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6"/>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6"/>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6"/>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6"/>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6"/>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6"/>
            <p:cNvSpPr/>
            <p:nvPr/>
          </p:nvSpPr>
          <p:spPr>
            <a:xfrm rot="10371525">
              <a:off x="263767" y="443825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6"/>
            <p:cNvSpPr/>
            <p:nvPr/>
          </p:nvSpPr>
          <p:spPr>
            <a:xfrm rot="10800000">
              <a:off x="459506" y="321130"/>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30" name="Google Shape;130;p36"/>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31" name="Google Shape;131;p36"/>
          <p:cNvSpPr txBox="1">
            <a:spLocks noGrp="1"/>
          </p:cNvSpPr>
          <p:nvPr>
            <p:ph type="title"/>
          </p:nvPr>
        </p:nvSpPr>
        <p:spPr>
          <a:xfrm>
            <a:off x="1154954" y="4969927"/>
            <a:ext cx="8825659"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36"/>
          <p:cNvSpPr>
            <a:spLocks noGrp="1"/>
          </p:cNvSpPr>
          <p:nvPr>
            <p:ph type="pic" idx="2"/>
          </p:nvPr>
        </p:nvSpPr>
        <p:spPr>
          <a:xfrm>
            <a:off x="1154954" y="685800"/>
            <a:ext cx="8825659" cy="3429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33" name="Google Shape;133;p36"/>
          <p:cNvSpPr txBox="1">
            <a:spLocks noGrp="1"/>
          </p:cNvSpPr>
          <p:nvPr>
            <p:ph type="body" idx="1"/>
          </p:nvPr>
        </p:nvSpPr>
        <p:spPr>
          <a:xfrm>
            <a:off x="1154954" y="5536665"/>
            <a:ext cx="8825658"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34" name="Google Shape;134;p36"/>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6"/>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36"/>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olo e sottotitolo">
  <p:cSld name="Titolo e sottotitolo">
    <p:spTree>
      <p:nvGrpSpPr>
        <p:cNvPr id="1" name="Shape 138"/>
        <p:cNvGrpSpPr/>
        <p:nvPr/>
      </p:nvGrpSpPr>
      <p:grpSpPr>
        <a:xfrm>
          <a:off x="0" y="0"/>
          <a:ext cx="0" cy="0"/>
          <a:chOff x="0" y="0"/>
          <a:chExt cx="0" cy="0"/>
        </a:xfrm>
      </p:grpSpPr>
      <p:grpSp>
        <p:nvGrpSpPr>
          <p:cNvPr id="139" name="Google Shape;139;p37"/>
          <p:cNvGrpSpPr/>
          <p:nvPr/>
        </p:nvGrpSpPr>
        <p:grpSpPr>
          <a:xfrm>
            <a:off x="0" y="0"/>
            <a:ext cx="12192000" cy="6858000"/>
            <a:chOff x="0" y="0"/>
            <a:chExt cx="12192000" cy="6858000"/>
          </a:xfrm>
        </p:grpSpPr>
        <p:sp>
          <p:nvSpPr>
            <p:cNvPr id="140" name="Google Shape;140;p37"/>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7"/>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7"/>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7"/>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7"/>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7"/>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7"/>
            <p:cNvSpPr/>
            <p:nvPr/>
          </p:nvSpPr>
          <p:spPr>
            <a:xfrm rot="-589932">
              <a:off x="8490951" y="271487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7"/>
            <p:cNvSpPr/>
            <p:nvPr/>
          </p:nvSpPr>
          <p:spPr>
            <a:xfrm>
              <a:off x="455612" y="2801319"/>
              <a:ext cx="11277600" cy="3602637"/>
            </a:xfrm>
            <a:custGeom>
              <a:avLst/>
              <a:gdLst/>
              <a:ahLst/>
              <a:cxnLst/>
              <a:rect l="l" t="t" r="r" b="b"/>
              <a:pathLst>
                <a:path w="10000" h="7946" extrusionOk="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48" name="Google Shape;148;p37"/>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49" name="Google Shape;149;p37"/>
          <p:cNvSpPr txBox="1">
            <a:spLocks noGrp="1"/>
          </p:cNvSpPr>
          <p:nvPr>
            <p:ph type="title"/>
          </p:nvPr>
        </p:nvSpPr>
        <p:spPr>
          <a:xfrm>
            <a:off x="1148798" y="1063417"/>
            <a:ext cx="8831816" cy="137298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37"/>
          <p:cNvSpPr txBox="1">
            <a:spLocks noGrp="1"/>
          </p:cNvSpPr>
          <p:nvPr>
            <p:ph type="body" idx="1"/>
          </p:nvPr>
        </p:nvSpPr>
        <p:spPr>
          <a:xfrm>
            <a:off x="1154954" y="3543300"/>
            <a:ext cx="8825659" cy="24765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51" name="Google Shape;151;p37"/>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37"/>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37"/>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itazione con didascalia">
  <p:cSld name="Citazione con didascalia">
    <p:spTree>
      <p:nvGrpSpPr>
        <p:cNvPr id="1" name="Shape 155"/>
        <p:cNvGrpSpPr/>
        <p:nvPr/>
      </p:nvGrpSpPr>
      <p:grpSpPr>
        <a:xfrm>
          <a:off x="0" y="0"/>
          <a:ext cx="0" cy="0"/>
          <a:chOff x="0" y="0"/>
          <a:chExt cx="0" cy="0"/>
        </a:xfrm>
      </p:grpSpPr>
      <p:grpSp>
        <p:nvGrpSpPr>
          <p:cNvPr id="156" name="Google Shape;156;p38"/>
          <p:cNvGrpSpPr/>
          <p:nvPr/>
        </p:nvGrpSpPr>
        <p:grpSpPr>
          <a:xfrm>
            <a:off x="0" y="0"/>
            <a:ext cx="12192000" cy="6858000"/>
            <a:chOff x="0" y="0"/>
            <a:chExt cx="12192000" cy="6858000"/>
          </a:xfrm>
        </p:grpSpPr>
        <p:sp>
          <p:nvSpPr>
            <p:cNvPr id="157" name="Google Shape;157;p38"/>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8"/>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8"/>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8"/>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8"/>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8"/>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8"/>
            <p:cNvSpPr/>
            <p:nvPr/>
          </p:nvSpPr>
          <p:spPr>
            <a:xfrm rot="-589932">
              <a:off x="8490951" y="41851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8"/>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65" name="Google Shape;165;p38"/>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66" name="Google Shape;166;p38"/>
          <p:cNvSpPr txBox="1"/>
          <p:nvPr/>
        </p:nvSpPr>
        <p:spPr>
          <a:xfrm>
            <a:off x="881566" y="607336"/>
            <a:ext cx="801912" cy="156966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9600" b="0" i="0">
                <a:solidFill>
                  <a:srgbClr val="EE52A4"/>
                </a:solidFill>
                <a:latin typeface="Arial"/>
                <a:ea typeface="Arial"/>
                <a:cs typeface="Arial"/>
                <a:sym typeface="Arial"/>
              </a:rPr>
              <a:t>“</a:t>
            </a:r>
            <a:endParaRPr/>
          </a:p>
        </p:txBody>
      </p:sp>
      <p:sp>
        <p:nvSpPr>
          <p:cNvPr id="167" name="Google Shape;167;p38"/>
          <p:cNvSpPr txBox="1"/>
          <p:nvPr/>
        </p:nvSpPr>
        <p:spPr>
          <a:xfrm>
            <a:off x="9884458" y="2613787"/>
            <a:ext cx="652763" cy="156966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9600" b="0" i="0">
                <a:solidFill>
                  <a:srgbClr val="EE52A4"/>
                </a:solidFill>
                <a:latin typeface="Arial"/>
                <a:ea typeface="Arial"/>
                <a:cs typeface="Arial"/>
                <a:sym typeface="Arial"/>
              </a:rPr>
              <a:t>”</a:t>
            </a:r>
            <a:endParaRPr/>
          </a:p>
        </p:txBody>
      </p:sp>
      <p:sp>
        <p:nvSpPr>
          <p:cNvPr id="168" name="Google Shape;168;p38"/>
          <p:cNvSpPr txBox="1">
            <a:spLocks noGrp="1"/>
          </p:cNvSpPr>
          <p:nvPr>
            <p:ph type="title"/>
          </p:nvPr>
        </p:nvSpPr>
        <p:spPr>
          <a:xfrm>
            <a:off x="1581878" y="982134"/>
            <a:ext cx="8453906" cy="269663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38"/>
          <p:cNvSpPr txBox="1">
            <a:spLocks noGrp="1"/>
          </p:cNvSpPr>
          <p:nvPr>
            <p:ph type="body" idx="1"/>
          </p:nvPr>
        </p:nvSpPr>
        <p:spPr>
          <a:xfrm>
            <a:off x="1945945" y="3678766"/>
            <a:ext cx="7731219" cy="34217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rgbClr val="EE52A4"/>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70" name="Google Shape;170;p38"/>
          <p:cNvSpPr txBox="1">
            <a:spLocks noGrp="1"/>
          </p:cNvSpPr>
          <p:nvPr>
            <p:ph type="body" idx="2"/>
          </p:nvPr>
        </p:nvSpPr>
        <p:spPr>
          <a:xfrm>
            <a:off x="1154954" y="5029199"/>
            <a:ext cx="9244897" cy="997857"/>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71" name="Google Shape;171;p38"/>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38"/>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38"/>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cheda nome">
  <p:cSld name="Scheda nome">
    <p:spTree>
      <p:nvGrpSpPr>
        <p:cNvPr id="1" name="Shape 175"/>
        <p:cNvGrpSpPr/>
        <p:nvPr/>
      </p:nvGrpSpPr>
      <p:grpSpPr>
        <a:xfrm>
          <a:off x="0" y="0"/>
          <a:ext cx="0" cy="0"/>
          <a:chOff x="0" y="0"/>
          <a:chExt cx="0" cy="0"/>
        </a:xfrm>
      </p:grpSpPr>
      <p:grpSp>
        <p:nvGrpSpPr>
          <p:cNvPr id="176" name="Google Shape;176;p39"/>
          <p:cNvGrpSpPr/>
          <p:nvPr/>
        </p:nvGrpSpPr>
        <p:grpSpPr>
          <a:xfrm>
            <a:off x="0" y="0"/>
            <a:ext cx="12192000" cy="6858000"/>
            <a:chOff x="0" y="0"/>
            <a:chExt cx="12192000" cy="6858000"/>
          </a:xfrm>
        </p:grpSpPr>
        <p:sp>
          <p:nvSpPr>
            <p:cNvPr id="177" name="Google Shape;177;p39"/>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9"/>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9"/>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9"/>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9"/>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9"/>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9"/>
            <p:cNvSpPr/>
            <p:nvPr/>
          </p:nvSpPr>
          <p:spPr>
            <a:xfrm rot="-589932">
              <a:off x="8490951" y="4193583"/>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9"/>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85" name="Google Shape;185;p39"/>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86" name="Google Shape;186;p39"/>
          <p:cNvSpPr txBox="1">
            <a:spLocks noGrp="1"/>
          </p:cNvSpPr>
          <p:nvPr>
            <p:ph type="title"/>
          </p:nvPr>
        </p:nvSpPr>
        <p:spPr>
          <a:xfrm>
            <a:off x="1154954" y="2370667"/>
            <a:ext cx="8825660" cy="182251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39"/>
          <p:cNvSpPr txBox="1">
            <a:spLocks noGrp="1"/>
          </p:cNvSpPr>
          <p:nvPr>
            <p:ph type="body" idx="1"/>
          </p:nvPr>
        </p:nvSpPr>
        <p:spPr>
          <a:xfrm>
            <a:off x="1154954" y="5024967"/>
            <a:ext cx="8825659"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EE52A4"/>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88" name="Google Shape;188;p39"/>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39"/>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39"/>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onne">
  <p:cSld name="3 colonne">
    <p:spTree>
      <p:nvGrpSpPr>
        <p:cNvPr id="1" name="Shape 192"/>
        <p:cNvGrpSpPr/>
        <p:nvPr/>
      </p:nvGrpSpPr>
      <p:grpSpPr>
        <a:xfrm>
          <a:off x="0" y="0"/>
          <a:ext cx="0" cy="0"/>
          <a:chOff x="0" y="0"/>
          <a:chExt cx="0" cy="0"/>
        </a:xfrm>
      </p:grpSpPr>
      <p:sp>
        <p:nvSpPr>
          <p:cNvPr id="193" name="Google Shape;193;p40"/>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40"/>
          <p:cNvSpPr txBox="1">
            <a:spLocks noGrp="1"/>
          </p:cNvSpPr>
          <p:nvPr>
            <p:ph type="body" idx="1"/>
          </p:nvPr>
        </p:nvSpPr>
        <p:spPr>
          <a:xfrm>
            <a:off x="1154954" y="2603502"/>
            <a:ext cx="314187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95" name="Google Shape;195;p40"/>
          <p:cNvSpPr txBox="1">
            <a:spLocks noGrp="1"/>
          </p:cNvSpPr>
          <p:nvPr>
            <p:ph type="body" idx="2"/>
          </p:nvPr>
        </p:nvSpPr>
        <p:spPr>
          <a:xfrm>
            <a:off x="1154953" y="3179764"/>
            <a:ext cx="3141879" cy="2847293"/>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96" name="Google Shape;196;p40"/>
          <p:cNvSpPr txBox="1">
            <a:spLocks noGrp="1"/>
          </p:cNvSpPr>
          <p:nvPr>
            <p:ph type="body" idx="3"/>
          </p:nvPr>
        </p:nvSpPr>
        <p:spPr>
          <a:xfrm>
            <a:off x="4512721" y="2603500"/>
            <a:ext cx="314700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97" name="Google Shape;197;p40"/>
          <p:cNvSpPr txBox="1">
            <a:spLocks noGrp="1"/>
          </p:cNvSpPr>
          <p:nvPr>
            <p:ph type="body" idx="4"/>
          </p:nvPr>
        </p:nvSpPr>
        <p:spPr>
          <a:xfrm>
            <a:off x="4512721" y="3179763"/>
            <a:ext cx="3147009" cy="2847293"/>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98" name="Google Shape;198;p40"/>
          <p:cNvSpPr txBox="1">
            <a:spLocks noGrp="1"/>
          </p:cNvSpPr>
          <p:nvPr>
            <p:ph type="body" idx="5"/>
          </p:nvPr>
        </p:nvSpPr>
        <p:spPr>
          <a:xfrm>
            <a:off x="7888135" y="2603501"/>
            <a:ext cx="3145730"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99" name="Google Shape;199;p40"/>
          <p:cNvSpPr txBox="1">
            <a:spLocks noGrp="1"/>
          </p:cNvSpPr>
          <p:nvPr>
            <p:ph type="body" idx="6"/>
          </p:nvPr>
        </p:nvSpPr>
        <p:spPr>
          <a:xfrm>
            <a:off x="7888329" y="3179762"/>
            <a:ext cx="3145536" cy="2847293"/>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200" name="Google Shape;200;p40"/>
          <p:cNvCxnSpPr/>
          <p:nvPr/>
        </p:nvCxnSpPr>
        <p:spPr>
          <a:xfrm>
            <a:off x="440397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01" name="Google Shape;201;p40"/>
          <p:cNvCxnSpPr/>
          <p:nvPr/>
        </p:nvCxnSpPr>
        <p:spPr>
          <a:xfrm>
            <a:off x="777240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02" name="Google Shape;202;p40"/>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40"/>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4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colonne immagine">
  <p:cSld name="3 colonne immagine">
    <p:spTree>
      <p:nvGrpSpPr>
        <p:cNvPr id="1" name="Shape 205"/>
        <p:cNvGrpSpPr/>
        <p:nvPr/>
      </p:nvGrpSpPr>
      <p:grpSpPr>
        <a:xfrm>
          <a:off x="0" y="0"/>
          <a:ext cx="0" cy="0"/>
          <a:chOff x="0" y="0"/>
          <a:chExt cx="0" cy="0"/>
        </a:xfrm>
      </p:grpSpPr>
      <p:sp>
        <p:nvSpPr>
          <p:cNvPr id="206" name="Google Shape;206;p41"/>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41"/>
          <p:cNvSpPr txBox="1">
            <a:spLocks noGrp="1"/>
          </p:cNvSpPr>
          <p:nvPr>
            <p:ph type="body" idx="1"/>
          </p:nvPr>
        </p:nvSpPr>
        <p:spPr>
          <a:xfrm>
            <a:off x="1154954" y="4532844"/>
            <a:ext cx="305043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08" name="Google Shape;208;p41"/>
          <p:cNvSpPr>
            <a:spLocks noGrp="1"/>
          </p:cNvSpPr>
          <p:nvPr>
            <p:ph type="pic" idx="2"/>
          </p:nvPr>
        </p:nvSpPr>
        <p:spPr>
          <a:xfrm>
            <a:off x="1334553" y="2603500"/>
            <a:ext cx="2691242" cy="1591510"/>
          </a:xfrm>
          <a:prstGeom prst="roundRect">
            <a:avLst>
              <a:gd name="adj" fmla="val 1858"/>
            </a:avLst>
          </a:prstGeom>
          <a:noFill/>
          <a:ln>
            <a:noFill/>
          </a:ln>
          <a:effectLst>
            <a:outerShdw blurRad="50800" dist="50800" dir="5400000" algn="tl" rotWithShape="0">
              <a:srgbClr val="000000">
                <a:alpha val="42745"/>
              </a:srgbClr>
            </a:outerShdw>
          </a:effectLst>
        </p:spPr>
      </p:sp>
      <p:sp>
        <p:nvSpPr>
          <p:cNvPr id="209" name="Google Shape;209;p41"/>
          <p:cNvSpPr txBox="1">
            <a:spLocks noGrp="1"/>
          </p:cNvSpPr>
          <p:nvPr>
            <p:ph type="body" idx="3"/>
          </p:nvPr>
        </p:nvSpPr>
        <p:spPr>
          <a:xfrm>
            <a:off x="1154954" y="5109106"/>
            <a:ext cx="3050438" cy="91795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10" name="Google Shape;210;p41"/>
          <p:cNvSpPr txBox="1">
            <a:spLocks noGrp="1"/>
          </p:cNvSpPr>
          <p:nvPr>
            <p:ph type="body" idx="4"/>
          </p:nvPr>
        </p:nvSpPr>
        <p:spPr>
          <a:xfrm>
            <a:off x="4568865" y="4532844"/>
            <a:ext cx="3050438" cy="576263"/>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1" name="Google Shape;211;p41"/>
          <p:cNvSpPr>
            <a:spLocks noGrp="1"/>
          </p:cNvSpPr>
          <p:nvPr>
            <p:ph type="pic" idx="5"/>
          </p:nvPr>
        </p:nvSpPr>
        <p:spPr>
          <a:xfrm>
            <a:off x="4748462" y="2603500"/>
            <a:ext cx="2691243" cy="1591510"/>
          </a:xfrm>
          <a:prstGeom prst="roundRect">
            <a:avLst>
              <a:gd name="adj" fmla="val 1858"/>
            </a:avLst>
          </a:prstGeom>
          <a:noFill/>
          <a:ln>
            <a:noFill/>
          </a:ln>
          <a:effectLst>
            <a:outerShdw blurRad="50800" dist="50800" dir="5400000" algn="tl" rotWithShape="0">
              <a:srgbClr val="000000">
                <a:alpha val="42745"/>
              </a:srgbClr>
            </a:outerShdw>
          </a:effectLst>
        </p:spPr>
      </p:sp>
      <p:sp>
        <p:nvSpPr>
          <p:cNvPr id="212" name="Google Shape;212;p41"/>
          <p:cNvSpPr txBox="1">
            <a:spLocks noGrp="1"/>
          </p:cNvSpPr>
          <p:nvPr>
            <p:ph type="body" idx="6"/>
          </p:nvPr>
        </p:nvSpPr>
        <p:spPr>
          <a:xfrm>
            <a:off x="4570172" y="5109105"/>
            <a:ext cx="3050438" cy="91795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13" name="Google Shape;213;p41"/>
          <p:cNvSpPr txBox="1">
            <a:spLocks noGrp="1"/>
          </p:cNvSpPr>
          <p:nvPr>
            <p:ph type="body" idx="7"/>
          </p:nvPr>
        </p:nvSpPr>
        <p:spPr>
          <a:xfrm>
            <a:off x="7982775" y="4532845"/>
            <a:ext cx="3051095"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4" name="Google Shape;214;p41"/>
          <p:cNvSpPr>
            <a:spLocks noGrp="1"/>
          </p:cNvSpPr>
          <p:nvPr>
            <p:ph type="pic" idx="8"/>
          </p:nvPr>
        </p:nvSpPr>
        <p:spPr>
          <a:xfrm>
            <a:off x="8163031" y="2603500"/>
            <a:ext cx="2691242" cy="1591510"/>
          </a:xfrm>
          <a:prstGeom prst="roundRect">
            <a:avLst>
              <a:gd name="adj" fmla="val 1858"/>
            </a:avLst>
          </a:prstGeom>
          <a:noFill/>
          <a:ln>
            <a:noFill/>
          </a:ln>
          <a:effectLst>
            <a:outerShdw blurRad="50800" dist="50800" dir="5400000" algn="tl" rotWithShape="0">
              <a:srgbClr val="000000">
                <a:alpha val="42745"/>
              </a:srgbClr>
            </a:outerShdw>
          </a:effectLst>
        </p:spPr>
      </p:sp>
      <p:sp>
        <p:nvSpPr>
          <p:cNvPr id="215" name="Google Shape;215;p41"/>
          <p:cNvSpPr txBox="1">
            <a:spLocks noGrp="1"/>
          </p:cNvSpPr>
          <p:nvPr>
            <p:ph type="body" idx="9"/>
          </p:nvPr>
        </p:nvSpPr>
        <p:spPr>
          <a:xfrm>
            <a:off x="7982775" y="5109104"/>
            <a:ext cx="3051096" cy="91795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216" name="Google Shape;216;p41"/>
          <p:cNvCxnSpPr/>
          <p:nvPr/>
        </p:nvCxnSpPr>
        <p:spPr>
          <a:xfrm>
            <a:off x="440583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17" name="Google Shape;217;p41"/>
          <p:cNvCxnSpPr/>
          <p:nvPr/>
        </p:nvCxnSpPr>
        <p:spPr>
          <a:xfrm>
            <a:off x="7797802"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18" name="Google Shape;218;p41"/>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41"/>
          <p:cNvSpPr txBox="1">
            <a:spLocks noGrp="1"/>
          </p:cNvSpPr>
          <p:nvPr>
            <p:ph type="ftr" idx="11"/>
          </p:nvPr>
        </p:nvSpPr>
        <p:spPr>
          <a:xfrm>
            <a:off x="561111" y="6391838"/>
            <a:ext cx="3644282"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4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221"/>
        <p:cNvGrpSpPr/>
        <p:nvPr/>
      </p:nvGrpSpPr>
      <p:grpSpPr>
        <a:xfrm>
          <a:off x="0" y="0"/>
          <a:ext cx="0" cy="0"/>
          <a:chOff x="0" y="0"/>
          <a:chExt cx="0" cy="0"/>
        </a:xfrm>
      </p:grpSpPr>
      <p:sp>
        <p:nvSpPr>
          <p:cNvPr id="222" name="Google Shape;222;p42"/>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42"/>
          <p:cNvSpPr txBox="1">
            <a:spLocks noGrp="1"/>
          </p:cNvSpPr>
          <p:nvPr>
            <p:ph type="body" idx="1"/>
          </p:nvPr>
        </p:nvSpPr>
        <p:spPr>
          <a:xfrm rot="5400000">
            <a:off x="3859634" y="-101180"/>
            <a:ext cx="3416300" cy="882565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24" name="Google Shape;224;p42"/>
          <p:cNvSpPr txBox="1">
            <a:spLocks noGrp="1"/>
          </p:cNvSpPr>
          <p:nvPr>
            <p:ph type="dt" idx="10"/>
          </p:nvPr>
        </p:nvSpPr>
        <p:spPr>
          <a:xfrm>
            <a:off x="10695439"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42"/>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4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olo e testo verticale" type="vertTitleAndTx">
  <p:cSld name="VERTICAL_TITLE_AND_VERTICAL_TEXT">
    <p:spTree>
      <p:nvGrpSpPr>
        <p:cNvPr id="1" name="Shape 227"/>
        <p:cNvGrpSpPr/>
        <p:nvPr/>
      </p:nvGrpSpPr>
      <p:grpSpPr>
        <a:xfrm>
          <a:off x="0" y="0"/>
          <a:ext cx="0" cy="0"/>
          <a:chOff x="0" y="0"/>
          <a:chExt cx="0" cy="0"/>
        </a:xfrm>
      </p:grpSpPr>
      <p:grpSp>
        <p:nvGrpSpPr>
          <p:cNvPr id="228" name="Google Shape;228;p43"/>
          <p:cNvGrpSpPr/>
          <p:nvPr/>
        </p:nvGrpSpPr>
        <p:grpSpPr>
          <a:xfrm>
            <a:off x="0" y="0"/>
            <a:ext cx="12192000" cy="6858000"/>
            <a:chOff x="0" y="0"/>
            <a:chExt cx="12192000" cy="6858000"/>
          </a:xfrm>
        </p:grpSpPr>
        <p:sp>
          <p:nvSpPr>
            <p:cNvPr id="229" name="Google Shape;229;p43"/>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3"/>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3"/>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3"/>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3"/>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3"/>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3"/>
            <p:cNvSpPr/>
            <p:nvPr/>
          </p:nvSpPr>
          <p:spPr>
            <a:xfrm>
              <a:off x="414867" y="402165"/>
              <a:ext cx="6510866"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3"/>
            <p:cNvSpPr/>
            <p:nvPr/>
          </p:nvSpPr>
          <p:spPr>
            <a:xfrm rot="5101749">
              <a:off x="6294738" y="457773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3"/>
            <p:cNvSpPr/>
            <p:nvPr/>
          </p:nvSpPr>
          <p:spPr>
            <a:xfrm rot="5400000">
              <a:off x="44492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38" name="Google Shape;238;p43"/>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39" name="Google Shape;239;p43"/>
          <p:cNvSpPr txBox="1">
            <a:spLocks noGrp="1"/>
          </p:cNvSpPr>
          <p:nvPr>
            <p:ph type="title"/>
          </p:nvPr>
        </p:nvSpPr>
        <p:spPr>
          <a:xfrm rot="5400000">
            <a:off x="6915922" y="2947779"/>
            <a:ext cx="4748590" cy="140996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43"/>
          <p:cNvSpPr txBox="1">
            <a:spLocks noGrp="1"/>
          </p:cNvSpPr>
          <p:nvPr>
            <p:ph type="body" idx="1"/>
          </p:nvPr>
        </p:nvSpPr>
        <p:spPr>
          <a:xfrm rot="5400000">
            <a:off x="1908671" y="524749"/>
            <a:ext cx="4748590" cy="6256025"/>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41" name="Google Shape;241;p43"/>
          <p:cNvSpPr txBox="1">
            <a:spLocks noGrp="1"/>
          </p:cNvSpPr>
          <p:nvPr>
            <p:ph type="dt" idx="10"/>
          </p:nvPr>
        </p:nvSpPr>
        <p:spPr>
          <a:xfrm>
            <a:off x="10653104" y="6391838"/>
            <a:ext cx="992135"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43"/>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43"/>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32"/>
        <p:cNvGrpSpPr/>
        <p:nvPr/>
      </p:nvGrpSpPr>
      <p:grpSpPr>
        <a:xfrm>
          <a:off x="0" y="0"/>
          <a:ext cx="0" cy="0"/>
          <a:chOff x="0" y="0"/>
          <a:chExt cx="0" cy="0"/>
        </a:xfrm>
      </p:grpSpPr>
      <p:sp>
        <p:nvSpPr>
          <p:cNvPr id="33" name="Google Shape;33;p28"/>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8"/>
          <p:cNvSpPr txBox="1">
            <a:spLocks noGrp="1"/>
          </p:cNvSpPr>
          <p:nvPr>
            <p:ph type="body" idx="1"/>
          </p:nvPr>
        </p:nvSpPr>
        <p:spPr>
          <a:xfrm>
            <a:off x="1154954" y="2603500"/>
            <a:ext cx="8825659" cy="34163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5" name="Google Shape;35;p28"/>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8"/>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Vuota" type="blank">
  <p:cSld name="BLANK">
    <p:spTree>
      <p:nvGrpSpPr>
        <p:cNvPr id="1" name="Shape 38"/>
        <p:cNvGrpSpPr/>
        <p:nvPr/>
      </p:nvGrpSpPr>
      <p:grpSpPr>
        <a:xfrm>
          <a:off x="0" y="0"/>
          <a:ext cx="0" cy="0"/>
          <a:chOff x="0" y="0"/>
          <a:chExt cx="0" cy="0"/>
        </a:xfrm>
      </p:grpSpPr>
      <p:sp>
        <p:nvSpPr>
          <p:cNvPr id="39" name="Google Shape;39;p29"/>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9"/>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9"/>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Intestazione sezione" type="secHead">
  <p:cSld name="SECTION_HEADER">
    <p:spTree>
      <p:nvGrpSpPr>
        <p:cNvPr id="1" name="Shape 43"/>
        <p:cNvGrpSpPr/>
        <p:nvPr/>
      </p:nvGrpSpPr>
      <p:grpSpPr>
        <a:xfrm>
          <a:off x="0" y="0"/>
          <a:ext cx="0" cy="0"/>
          <a:chOff x="0" y="0"/>
          <a:chExt cx="0" cy="0"/>
        </a:xfrm>
      </p:grpSpPr>
      <p:grpSp>
        <p:nvGrpSpPr>
          <p:cNvPr id="44" name="Google Shape;44;p30"/>
          <p:cNvGrpSpPr/>
          <p:nvPr/>
        </p:nvGrpSpPr>
        <p:grpSpPr>
          <a:xfrm>
            <a:off x="0" y="0"/>
            <a:ext cx="12192000" cy="6858000"/>
            <a:chOff x="0" y="0"/>
            <a:chExt cx="12192000" cy="6858000"/>
          </a:xfrm>
        </p:grpSpPr>
        <p:sp>
          <p:nvSpPr>
            <p:cNvPr id="45" name="Google Shape;45;p30"/>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0"/>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0"/>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0"/>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0"/>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0"/>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0"/>
            <p:cNvSpPr/>
            <p:nvPr/>
          </p:nvSpPr>
          <p:spPr>
            <a:xfrm>
              <a:off x="7289800" y="402165"/>
              <a:ext cx="44788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0"/>
            <p:cNvSpPr/>
            <p:nvPr/>
          </p:nvSpPr>
          <p:spPr>
            <a:xfrm rot="-5400000">
              <a:off x="3787244"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53" name="Google Shape;53;p30"/>
            <p:cNvSpPr/>
            <p:nvPr/>
          </p:nvSpPr>
          <p:spPr>
            <a:xfrm rot="-5677511">
              <a:off x="4698352"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0"/>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55" name="Google Shape;55;p30"/>
          <p:cNvSpPr txBox="1">
            <a:spLocks noGrp="1"/>
          </p:cNvSpPr>
          <p:nvPr>
            <p:ph type="title"/>
          </p:nvPr>
        </p:nvSpPr>
        <p:spPr>
          <a:xfrm>
            <a:off x="1154954" y="2677645"/>
            <a:ext cx="4351025" cy="228382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6895559" y="2677644"/>
            <a:ext cx="3757545" cy="2283824"/>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600"/>
              <a:buNone/>
              <a:defRPr sz="2000" cap="none">
                <a:solidFill>
                  <a:srgbClr val="EE52A4"/>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7" name="Google Shape;57;p30"/>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body" idx="1"/>
          </p:nvPr>
        </p:nvSpPr>
        <p:spPr>
          <a:xfrm>
            <a:off x="1154954" y="2603500"/>
            <a:ext cx="4825158" cy="341630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4" name="Google Shape;64;p31"/>
          <p:cNvSpPr txBox="1">
            <a:spLocks noGrp="1"/>
          </p:cNvSpPr>
          <p:nvPr>
            <p:ph type="body" idx="2"/>
          </p:nvPr>
        </p:nvSpPr>
        <p:spPr>
          <a:xfrm>
            <a:off x="6208712" y="2603500"/>
            <a:ext cx="4825159" cy="34163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5" name="Google Shape;65;p31"/>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2"/>
          <p:cNvSpPr txBox="1">
            <a:spLocks noGrp="1"/>
          </p:cNvSpPr>
          <p:nvPr>
            <p:ph type="body" idx="1"/>
          </p:nvPr>
        </p:nvSpPr>
        <p:spPr>
          <a:xfrm>
            <a:off x="1154954" y="2603500"/>
            <a:ext cx="4825157"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1" name="Google Shape;71;p32"/>
          <p:cNvSpPr txBox="1">
            <a:spLocks noGrp="1"/>
          </p:cNvSpPr>
          <p:nvPr>
            <p:ph type="body" idx="2"/>
          </p:nvPr>
        </p:nvSpPr>
        <p:spPr>
          <a:xfrm>
            <a:off x="1154954" y="3179762"/>
            <a:ext cx="4825158" cy="284003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2" name="Google Shape;72;p32"/>
          <p:cNvSpPr txBox="1">
            <a:spLocks noGrp="1"/>
          </p:cNvSpPr>
          <p:nvPr>
            <p:ph type="body" idx="3"/>
          </p:nvPr>
        </p:nvSpPr>
        <p:spPr>
          <a:xfrm>
            <a:off x="6208712" y="2603500"/>
            <a:ext cx="482515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3" name="Google Shape;73;p32"/>
          <p:cNvSpPr txBox="1">
            <a:spLocks noGrp="1"/>
          </p:cNvSpPr>
          <p:nvPr>
            <p:ph type="body" idx="4"/>
          </p:nvPr>
        </p:nvSpPr>
        <p:spPr>
          <a:xfrm>
            <a:off x="6208712" y="3179762"/>
            <a:ext cx="4825159" cy="284003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74" name="Google Shape;74;p32"/>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2"/>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77"/>
        <p:cNvGrpSpPr/>
        <p:nvPr/>
      </p:nvGrpSpPr>
      <p:grpSpPr>
        <a:xfrm>
          <a:off x="0" y="0"/>
          <a:ext cx="0" cy="0"/>
          <a:chOff x="0" y="0"/>
          <a:chExt cx="0" cy="0"/>
        </a:xfrm>
      </p:grpSpPr>
      <p:sp>
        <p:nvSpPr>
          <p:cNvPr id="78" name="Google Shape;78;p33"/>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3"/>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uto con didascalia" type="objTx">
  <p:cSld name="OBJECT_WITH_CAPTION_TEXT">
    <p:spTree>
      <p:nvGrpSpPr>
        <p:cNvPr id="1" name="Shape 82"/>
        <p:cNvGrpSpPr/>
        <p:nvPr/>
      </p:nvGrpSpPr>
      <p:grpSpPr>
        <a:xfrm>
          <a:off x="0" y="0"/>
          <a:ext cx="0" cy="0"/>
          <a:chOff x="0" y="0"/>
          <a:chExt cx="0" cy="0"/>
        </a:xfrm>
      </p:grpSpPr>
      <p:grpSp>
        <p:nvGrpSpPr>
          <p:cNvPr id="83" name="Google Shape;83;p34"/>
          <p:cNvGrpSpPr/>
          <p:nvPr/>
        </p:nvGrpSpPr>
        <p:grpSpPr>
          <a:xfrm>
            <a:off x="0" y="0"/>
            <a:ext cx="12192000" cy="6858000"/>
            <a:chOff x="0" y="0"/>
            <a:chExt cx="12192000" cy="6858000"/>
          </a:xfrm>
        </p:grpSpPr>
        <p:sp>
          <p:nvSpPr>
            <p:cNvPr id="84" name="Google Shape;84;p3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4"/>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4"/>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4"/>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4"/>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4"/>
            <p:cNvSpPr/>
            <p:nvPr/>
          </p:nvSpPr>
          <p:spPr>
            <a:xfrm>
              <a:off x="5713412" y="402165"/>
              <a:ext cx="6055253"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4"/>
            <p:cNvSpPr/>
            <p:nvPr/>
          </p:nvSpPr>
          <p:spPr>
            <a:xfrm rot="-5677511">
              <a:off x="3140485"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4"/>
            <p:cNvSpPr/>
            <p:nvPr/>
          </p:nvSpPr>
          <p:spPr>
            <a:xfrm rot="-5400000">
              <a:off x="2229377"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93" name="Google Shape;93;p3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94" name="Google Shape;94;p34"/>
          <p:cNvSpPr txBox="1">
            <a:spLocks noGrp="1"/>
          </p:cNvSpPr>
          <p:nvPr>
            <p:ph type="title"/>
          </p:nvPr>
        </p:nvSpPr>
        <p:spPr>
          <a:xfrm>
            <a:off x="1154955" y="1295400"/>
            <a:ext cx="2793158"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4"/>
          <p:cNvSpPr txBox="1">
            <a:spLocks noGrp="1"/>
          </p:cNvSpPr>
          <p:nvPr>
            <p:ph type="body" idx="1"/>
          </p:nvPr>
        </p:nvSpPr>
        <p:spPr>
          <a:xfrm>
            <a:off x="5781146" y="1447800"/>
            <a:ext cx="5190066" cy="4572000"/>
          </a:xfrm>
          <a:prstGeom prst="rect">
            <a:avLst/>
          </a:prstGeom>
          <a:noFill/>
          <a:ln>
            <a:noFill/>
          </a:ln>
        </p:spPr>
        <p:txBody>
          <a:bodyPr spcFirstLastPara="1" wrap="square" lIns="91425" tIns="45700" rIns="91425" bIns="45700" anchor="ctr"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96" name="Google Shape;96;p34"/>
          <p:cNvSpPr txBox="1">
            <a:spLocks noGrp="1"/>
          </p:cNvSpPr>
          <p:nvPr>
            <p:ph type="body" idx="2"/>
          </p:nvPr>
        </p:nvSpPr>
        <p:spPr>
          <a:xfrm>
            <a:off x="1154954" y="3129280"/>
            <a:ext cx="2793158" cy="289559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7" name="Google Shape;97;p34"/>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4"/>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4"/>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Immagine con didascalia" type="picTx">
  <p:cSld name="PICTURE_WITH_CAPTION_TEXT">
    <p:spTree>
      <p:nvGrpSpPr>
        <p:cNvPr id="1" name="Shape 101"/>
        <p:cNvGrpSpPr/>
        <p:nvPr/>
      </p:nvGrpSpPr>
      <p:grpSpPr>
        <a:xfrm>
          <a:off x="0" y="0"/>
          <a:ext cx="0" cy="0"/>
          <a:chOff x="0" y="0"/>
          <a:chExt cx="0" cy="0"/>
        </a:xfrm>
      </p:grpSpPr>
      <p:grpSp>
        <p:nvGrpSpPr>
          <p:cNvPr id="102" name="Google Shape;102;p35"/>
          <p:cNvGrpSpPr/>
          <p:nvPr/>
        </p:nvGrpSpPr>
        <p:grpSpPr>
          <a:xfrm>
            <a:off x="0" y="0"/>
            <a:ext cx="12192000" cy="6858000"/>
            <a:chOff x="0" y="0"/>
            <a:chExt cx="12192000" cy="6858000"/>
          </a:xfrm>
        </p:grpSpPr>
        <p:sp>
          <p:nvSpPr>
            <p:cNvPr id="103" name="Google Shape;103;p35"/>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5"/>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5"/>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5"/>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5"/>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5"/>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5"/>
            <p:cNvSpPr/>
            <p:nvPr/>
          </p:nvSpPr>
          <p:spPr>
            <a:xfrm>
              <a:off x="6172200" y="402165"/>
              <a:ext cx="55964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5"/>
            <p:cNvSpPr/>
            <p:nvPr/>
          </p:nvSpPr>
          <p:spPr>
            <a:xfrm rot="-5677511">
              <a:off x="4203594"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5"/>
            <p:cNvSpPr/>
            <p:nvPr/>
          </p:nvSpPr>
          <p:spPr>
            <a:xfrm rot="-5400000">
              <a:off x="32954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12" name="Google Shape;112;p35"/>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13" name="Google Shape;113;p35"/>
          <p:cNvSpPr txBox="1">
            <a:spLocks noGrp="1"/>
          </p:cNvSpPr>
          <p:nvPr>
            <p:ph type="title"/>
          </p:nvPr>
        </p:nvSpPr>
        <p:spPr>
          <a:xfrm>
            <a:off x="1154955" y="1693333"/>
            <a:ext cx="3865134" cy="173566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5"/>
          <p:cNvSpPr>
            <a:spLocks noGrp="1"/>
          </p:cNvSpPr>
          <p:nvPr>
            <p:ph type="pic" idx="2"/>
          </p:nvPr>
        </p:nvSpPr>
        <p:spPr>
          <a:xfrm>
            <a:off x="6547870" y="1143000"/>
            <a:ext cx="3227193" cy="4572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15" name="Google Shape;115;p35"/>
          <p:cNvSpPr txBox="1">
            <a:spLocks noGrp="1"/>
          </p:cNvSpPr>
          <p:nvPr>
            <p:ph type="body" idx="1"/>
          </p:nvPr>
        </p:nvSpPr>
        <p:spPr>
          <a:xfrm>
            <a:off x="1154954" y="3657600"/>
            <a:ext cx="3859212"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16" name="Google Shape;116;p35"/>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5"/>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5"/>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26"/>
          <p:cNvGrpSpPr/>
          <p:nvPr/>
        </p:nvGrpSpPr>
        <p:grpSpPr>
          <a:xfrm>
            <a:off x="0" y="0"/>
            <a:ext cx="12192000" cy="6858000"/>
            <a:chOff x="0" y="0"/>
            <a:chExt cx="12192000" cy="6858000"/>
          </a:xfrm>
        </p:grpSpPr>
        <p:sp>
          <p:nvSpPr>
            <p:cNvPr id="7" name="Google Shape;7;p26"/>
            <p:cNvSpPr/>
            <p:nvPr/>
          </p:nvSpPr>
          <p:spPr>
            <a:xfrm>
              <a:off x="0" y="0"/>
              <a:ext cx="12192000" cy="6858000"/>
            </a:xfrm>
            <a:prstGeom prst="rect">
              <a:avLst/>
            </a:prstGeom>
            <a:blipFill rotWithShape="1">
              <a:blip r:embed="rId19">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26"/>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26"/>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6"/>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6"/>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6"/>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6"/>
            <p:cNvSpPr/>
            <p:nvPr/>
          </p:nvSpPr>
          <p:spPr>
            <a:xfrm rot="-589932">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6"/>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5" name="Google Shape;15;p26"/>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6" name="Google Shape;16;p26"/>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7" name="Google Shape;17;p26"/>
          <p:cNvSpPr txBox="1">
            <a:spLocks noGrp="1"/>
          </p:cNvSpPr>
          <p:nvPr>
            <p:ph type="body" idx="1"/>
          </p:nvPr>
        </p:nvSpPr>
        <p:spPr>
          <a:xfrm>
            <a:off x="1154954" y="2603500"/>
            <a:ext cx="8761413" cy="3416300"/>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8" name="Google Shape;18;p26"/>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9" name="Google Shape;19;p26"/>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 name="Google Shape;20;p26"/>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alute.regione.emilia-romagna.it/notizie/il-fatto/covid-emilia-romagna-due-misure-per-semplificar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5400"/>
              <a:buFont typeface="Century Gothic"/>
              <a:buNone/>
            </a:pPr>
            <a:r>
              <a:rPr lang="it-IT" b="1"/>
              <a:t>NUOVE MISURE PER LA GESTIONE DEI CASI DI POSITIVITÀ IN CLASSE</a:t>
            </a:r>
            <a:endParaRPr/>
          </a:p>
        </p:txBody>
      </p:sp>
      <p:sp>
        <p:nvSpPr>
          <p:cNvPr id="250" name="Google Shape;250;p1"/>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r>
              <a:rPr lang="it-IT"/>
              <a:t>IN VIGORE DA GENNAIO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0"/>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it-IT" b="1"/>
              <a:t>UN COMPAGNO DI CLASSE DI È POSITIVO: COSA DEVO FARE?</a:t>
            </a:r>
            <a:br>
              <a:rPr lang="it-IT" b="1"/>
            </a:br>
            <a:r>
              <a:rPr lang="it-IT" b="1"/>
              <a:t>             Scuola primaria</a:t>
            </a:r>
            <a:endParaRPr/>
          </a:p>
        </p:txBody>
      </p:sp>
      <p:sp>
        <p:nvSpPr>
          <p:cNvPr id="304" name="Google Shape;304;p10"/>
          <p:cNvSpPr txBox="1">
            <a:spLocks noGrp="1"/>
          </p:cNvSpPr>
          <p:nvPr>
            <p:ph type="body" idx="1"/>
          </p:nvPr>
        </p:nvSpPr>
        <p:spPr>
          <a:xfrm>
            <a:off x="1154954" y="2603500"/>
            <a:ext cx="8825659" cy="3416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r>
              <a:rPr lang="it-IT" b="1"/>
              <a:t>Scuola primaria </a:t>
            </a:r>
            <a:endParaRPr/>
          </a:p>
          <a:p>
            <a:pPr marL="0" lvl="0" indent="0" algn="l" rtl="0">
              <a:spcBef>
                <a:spcPts val="1000"/>
              </a:spcBef>
              <a:spcAft>
                <a:spcPts val="0"/>
              </a:spcAft>
              <a:buSzPts val="1440"/>
              <a:buNone/>
            </a:pPr>
            <a:r>
              <a:rPr lang="it-IT"/>
              <a:t>Con </a:t>
            </a:r>
            <a:r>
              <a:rPr lang="it-IT" b="1">
                <a:solidFill>
                  <a:srgbClr val="641AEA"/>
                </a:solidFill>
              </a:rPr>
              <a:t>un caso di positività </a:t>
            </a:r>
            <a:r>
              <a:rPr lang="it-IT"/>
              <a:t>nella classe si applica alla classe la sorveglianza con test antigenico rapido o molecolare da svolgersi prima possibile (T0) dal momento in cui si è stati informati del caso di positività e da ripetersi dopo cinque giorni (T5); intanto </a:t>
            </a:r>
            <a:r>
              <a:rPr lang="it-IT" u="sng"/>
              <a:t>l’attività in classe viene sospesa fino all’esito negativo del T0.</a:t>
            </a:r>
            <a:endParaRPr/>
          </a:p>
          <a:p>
            <a:pPr marL="0" lvl="0" indent="0" algn="l" rtl="0">
              <a:spcBef>
                <a:spcPts val="1000"/>
              </a:spcBef>
              <a:spcAft>
                <a:spcPts val="0"/>
              </a:spcAft>
              <a:buSzPts val="1440"/>
              <a:buNone/>
            </a:pPr>
            <a:r>
              <a:rPr lang="it-IT"/>
              <a:t>Per la classe verrà attivata la DAD in attesa dell’esito del T0 che - se negativo - consentirà il rientro a scuola per tutta la classe.</a:t>
            </a:r>
            <a:endParaRPr/>
          </a:p>
          <a:p>
            <a:pPr marL="0" lvl="0" indent="0" algn="l" rtl="0">
              <a:spcBef>
                <a:spcPts val="1000"/>
              </a:spcBef>
              <a:spcAft>
                <a:spcPts val="0"/>
              </a:spcAft>
              <a:buSzPts val="144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1"/>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it-IT" b="1"/>
              <a:t>UN COMPAGNO DI CLASSE DI È POSITIVO: COSA DEVO FARE?</a:t>
            </a:r>
            <a:br>
              <a:rPr lang="it-IT" b="1"/>
            </a:br>
            <a:r>
              <a:rPr lang="it-IT" b="1"/>
              <a:t>             Scuola primaria</a:t>
            </a:r>
            <a:endParaRPr/>
          </a:p>
        </p:txBody>
      </p:sp>
      <p:sp>
        <p:nvSpPr>
          <p:cNvPr id="310" name="Google Shape;310;p11"/>
          <p:cNvSpPr txBox="1">
            <a:spLocks noGrp="1"/>
          </p:cNvSpPr>
          <p:nvPr>
            <p:ph type="body" idx="1"/>
          </p:nvPr>
        </p:nvSpPr>
        <p:spPr>
          <a:xfrm>
            <a:off x="1154954" y="2603500"/>
            <a:ext cx="8825659" cy="3416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endParaRPr u="sng"/>
          </a:p>
          <a:p>
            <a:pPr marL="0" lvl="0" indent="0" algn="l" rtl="0">
              <a:spcBef>
                <a:spcPts val="1000"/>
              </a:spcBef>
              <a:spcAft>
                <a:spcPts val="0"/>
              </a:spcAft>
              <a:buSzPts val="1440"/>
              <a:buNone/>
            </a:pPr>
            <a:r>
              <a:rPr lang="it-IT" b="1"/>
              <a:t>Scuola primaria </a:t>
            </a:r>
            <a:endParaRPr u="sng"/>
          </a:p>
          <a:p>
            <a:pPr marL="0" lvl="0" indent="0" algn="l" rtl="0">
              <a:spcBef>
                <a:spcPts val="1000"/>
              </a:spcBef>
              <a:spcAft>
                <a:spcPts val="0"/>
              </a:spcAft>
              <a:buSzPts val="1440"/>
              <a:buNone/>
            </a:pPr>
            <a:r>
              <a:rPr lang="it-IT" b="1">
                <a:solidFill>
                  <a:srgbClr val="641AEA"/>
                </a:solidFill>
              </a:rPr>
              <a:t>In presenza di due o più positivi </a:t>
            </a:r>
            <a:r>
              <a:rPr lang="it-IT"/>
              <a:t>è prevista, per la classe in cui si verificano i casi di positività, la didattica a distanza (DAD) di tutta la classe per la durata di dieci giorni. La misura sanitaria sarà predisposta dalla ASL di competenza. Per il rientro, sarà necessario un test di uscita - tampone rapido o molecolare - con esito negativo.</a:t>
            </a:r>
            <a:br>
              <a:rPr lang="it-IT"/>
            </a:b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2"/>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it-IT" b="1"/>
              <a:t>UN COMPAGNO DI CLASSE DI È POSITIVO: COSA DEVO FARE?</a:t>
            </a:r>
            <a:br>
              <a:rPr lang="it-IT" b="1"/>
            </a:br>
            <a:r>
              <a:rPr lang="it-IT" b="1"/>
              <a:t>             Scuola primaria</a:t>
            </a:r>
            <a:endParaRPr/>
          </a:p>
        </p:txBody>
      </p:sp>
      <p:pic>
        <p:nvPicPr>
          <p:cNvPr id="316" name="Google Shape;316;p12"/>
          <p:cNvPicPr preferRelativeResize="0">
            <a:picLocks noGrp="1"/>
          </p:cNvPicPr>
          <p:nvPr>
            <p:ph type="body" idx="1"/>
          </p:nvPr>
        </p:nvPicPr>
        <p:blipFill rotWithShape="1">
          <a:blip r:embed="rId3">
            <a:alphaModFix/>
          </a:blip>
          <a:srcRect/>
          <a:stretch/>
        </p:blipFill>
        <p:spPr>
          <a:xfrm>
            <a:off x="3664952" y="2506481"/>
            <a:ext cx="3959341" cy="392544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3"/>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it-IT" b="1"/>
              <a:t>UN COMPAGNO DI CLASSE DI È POSITIVO: COSA DEVO FARE?</a:t>
            </a:r>
            <a:br>
              <a:rPr lang="it-IT" b="1"/>
            </a:br>
            <a:r>
              <a:rPr lang="it-IT" b="1"/>
              <a:t>             Scuola secondaria</a:t>
            </a:r>
            <a:endParaRPr/>
          </a:p>
        </p:txBody>
      </p:sp>
      <p:sp>
        <p:nvSpPr>
          <p:cNvPr id="322" name="Google Shape;322;p13"/>
          <p:cNvSpPr txBox="1">
            <a:spLocks noGrp="1"/>
          </p:cNvSpPr>
          <p:nvPr>
            <p:ph type="body" idx="1"/>
          </p:nvPr>
        </p:nvSpPr>
        <p:spPr>
          <a:xfrm>
            <a:off x="1154954" y="2603500"/>
            <a:ext cx="9620138" cy="411857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760"/>
              <a:buNone/>
            </a:pPr>
            <a:r>
              <a:rPr lang="it-IT" sz="2200" b="1"/>
              <a:t>Scuola secondaria di I grado </a:t>
            </a:r>
            <a:endParaRPr sz="2200"/>
          </a:p>
          <a:p>
            <a:pPr marL="0" lvl="0" indent="0" algn="l" rtl="0">
              <a:spcBef>
                <a:spcPts val="1000"/>
              </a:spcBef>
              <a:spcAft>
                <a:spcPts val="0"/>
              </a:spcAft>
              <a:buSzPts val="1440"/>
              <a:buNone/>
            </a:pPr>
            <a:r>
              <a:rPr lang="it-IT"/>
              <a:t>Con </a:t>
            </a:r>
            <a:r>
              <a:rPr lang="it-IT" b="1">
                <a:solidFill>
                  <a:srgbClr val="641AEA"/>
                </a:solidFill>
              </a:rPr>
              <a:t>un</a:t>
            </a:r>
            <a:r>
              <a:rPr lang="it-IT" b="1"/>
              <a:t> </a:t>
            </a:r>
            <a:r>
              <a:rPr lang="it-IT" b="1">
                <a:solidFill>
                  <a:srgbClr val="641AEA"/>
                </a:solidFill>
              </a:rPr>
              <a:t>caso di positività </a:t>
            </a:r>
            <a:r>
              <a:rPr lang="it-IT"/>
              <a:t>nella classe si applica alla medesima classe l'auto sorveglianza (5 giorni per soggetti asintomatici senza tampone di uscita), con l’utilizzo obbligatorio di mascherine di tipo FFP2 per 10 gg e con didattica in presenza. Si precisa che in presenza di sintomi è però assolutamente obbligatoria l’effettuazione il più presto possibile di un tampone antigenico o molecolare.</a:t>
            </a:r>
            <a:endParaRPr/>
          </a:p>
          <a:p>
            <a:pPr marL="0" lvl="0" indent="0" algn="l" rtl="0">
              <a:spcBef>
                <a:spcPts val="1000"/>
              </a:spcBef>
              <a:spcAft>
                <a:spcPts val="0"/>
              </a:spcAft>
              <a:buSzPts val="1440"/>
              <a:buNone/>
            </a:pPr>
            <a:r>
              <a:rPr lang="it-IT"/>
              <a:t/>
            </a:r>
            <a:br>
              <a:rPr lang="it-IT"/>
            </a:br>
            <a:endParaRPr sz="2100"/>
          </a:p>
          <a:p>
            <a:pPr marL="0" lvl="0" indent="0" algn="l" rtl="0">
              <a:spcBef>
                <a:spcPts val="1000"/>
              </a:spcBef>
              <a:spcAft>
                <a:spcPts val="0"/>
              </a:spcAft>
              <a:buSzPts val="1440"/>
              <a:buNone/>
            </a:pPr>
            <a:endParaRPr/>
          </a:p>
          <a:p>
            <a:pPr marL="0" lvl="0" indent="0" algn="l" rtl="0">
              <a:spcBef>
                <a:spcPts val="1000"/>
              </a:spcBef>
              <a:spcAft>
                <a:spcPts val="0"/>
              </a:spcAft>
              <a:buSzPts val="144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4"/>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it-IT" b="1"/>
              <a:t>UN COMPAGNO DI CLASSE DI È POSITIVO: COSA DEVO FARE?</a:t>
            </a:r>
            <a:br>
              <a:rPr lang="it-IT" b="1"/>
            </a:br>
            <a:r>
              <a:rPr lang="it-IT" b="1"/>
              <a:t>             Scuola secondaria</a:t>
            </a:r>
            <a:endParaRPr/>
          </a:p>
        </p:txBody>
      </p:sp>
      <p:sp>
        <p:nvSpPr>
          <p:cNvPr id="328" name="Google Shape;328;p14"/>
          <p:cNvSpPr txBox="1">
            <a:spLocks noGrp="1"/>
          </p:cNvSpPr>
          <p:nvPr>
            <p:ph type="body" idx="1"/>
          </p:nvPr>
        </p:nvSpPr>
        <p:spPr>
          <a:xfrm>
            <a:off x="1154954" y="2603500"/>
            <a:ext cx="9620138" cy="4465120"/>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spcBef>
                <a:spcPts val="0"/>
              </a:spcBef>
              <a:spcAft>
                <a:spcPts val="0"/>
              </a:spcAft>
              <a:buSzPct val="80000"/>
              <a:buNone/>
            </a:pPr>
            <a:r>
              <a:rPr lang="it-IT" sz="2200" b="1" dirty="0"/>
              <a:t>Scuola secondaria di I grado </a:t>
            </a:r>
            <a:endParaRPr sz="2200" dirty="0"/>
          </a:p>
          <a:p>
            <a:pPr marL="0" lvl="0" indent="0" algn="l" rtl="0">
              <a:spcBef>
                <a:spcPts val="1000"/>
              </a:spcBef>
              <a:spcAft>
                <a:spcPts val="0"/>
              </a:spcAft>
              <a:buSzPct val="79999"/>
              <a:buNone/>
            </a:pPr>
            <a:r>
              <a:rPr lang="it-IT" sz="2600" dirty="0"/>
              <a:t/>
            </a:r>
            <a:br>
              <a:rPr lang="it-IT" sz="2600" dirty="0"/>
            </a:br>
            <a:r>
              <a:rPr lang="it-IT" sz="2600" dirty="0"/>
              <a:t>Con </a:t>
            </a:r>
            <a:r>
              <a:rPr lang="it-IT" sz="2600" b="1" dirty="0">
                <a:solidFill>
                  <a:srgbClr val="641AEA"/>
                </a:solidFill>
              </a:rPr>
              <a:t>due casi di positività </a:t>
            </a:r>
            <a:r>
              <a:rPr lang="it-IT" sz="2600" dirty="0"/>
              <a:t>nella classe</a:t>
            </a:r>
            <a:endParaRPr dirty="0"/>
          </a:p>
          <a:p>
            <a:pPr marL="742950" lvl="1" indent="-285750" algn="l" rtl="0">
              <a:spcBef>
                <a:spcPts val="1000"/>
              </a:spcBef>
              <a:spcAft>
                <a:spcPts val="0"/>
              </a:spcAft>
              <a:buSzPct val="79999"/>
              <a:buFont typeface="Noto Sans Symbols"/>
              <a:buChar char="⮚"/>
            </a:pPr>
            <a:r>
              <a:rPr lang="it-IT" sz="2600" dirty="0"/>
              <a:t>per coloro che diano dimostrazione di avere concluso il ciclo vaccinale primario </a:t>
            </a:r>
            <a:r>
              <a:rPr lang="it-IT" sz="2600" dirty="0" smtClean="0"/>
              <a:t>(2 dosi ) </a:t>
            </a:r>
            <a:r>
              <a:rPr lang="it-IT" sz="2600" dirty="0"/>
              <a:t>o di essere guariti da meno di 120 giorni oppure di avere effettuato la dose booster di richiamo, si applica l’</a:t>
            </a:r>
            <a:r>
              <a:rPr lang="it-IT" sz="2600" u="sng" dirty="0" err="1"/>
              <a:t>autosorveglianza</a:t>
            </a:r>
            <a:r>
              <a:rPr lang="it-IT" sz="2600" dirty="0"/>
              <a:t>, con l’utilizzo obbligatorio di mascherine di tipo FFP2 e con didattica in presenza. </a:t>
            </a:r>
            <a:endParaRPr dirty="0"/>
          </a:p>
          <a:p>
            <a:pPr marL="742950" lvl="1" indent="-285750" algn="l" rtl="0">
              <a:spcBef>
                <a:spcPts val="1000"/>
              </a:spcBef>
              <a:spcAft>
                <a:spcPts val="0"/>
              </a:spcAft>
              <a:buSzPct val="79999"/>
              <a:buFont typeface="Noto Sans Symbols"/>
              <a:buChar char="⮚"/>
            </a:pPr>
            <a:r>
              <a:rPr lang="it-IT" sz="2600" dirty="0"/>
              <a:t>per gli altri soggetti, non vaccinati o non guariti da meno di 120 giorni, si applica la didattica digitale integrata (DDI) per la durata di 10 giorni. La misura sanitaria sarà predisposta dalla ASL di competenza. Per il rientro, sarà necessario un test di uscita - tampone rapido o molecolare - con esito negativo.</a:t>
            </a:r>
            <a:endParaRPr dirty="0"/>
          </a:p>
          <a:p>
            <a:pPr marL="0" lvl="0" indent="0" algn="l" rtl="0">
              <a:spcBef>
                <a:spcPts val="1000"/>
              </a:spcBef>
              <a:spcAft>
                <a:spcPts val="0"/>
              </a:spcAft>
              <a:buSzPct val="79999"/>
              <a:buNone/>
            </a:pPr>
            <a:endParaRPr sz="2600" dirty="0"/>
          </a:p>
          <a:p>
            <a:pPr marL="0" lvl="0" indent="0" algn="l" rtl="0">
              <a:spcBef>
                <a:spcPts val="1000"/>
              </a:spcBef>
              <a:spcAft>
                <a:spcPts val="0"/>
              </a:spcAft>
              <a:buSzPct val="79999"/>
              <a:buNone/>
            </a:pPr>
            <a:r>
              <a:rPr lang="it-IT" sz="2600" dirty="0"/>
              <a:t>Per poter frequentare in presenza, seppur in regime di Auto – sorveglianza, i requisiti necessari devono essere dimostrati dall’alunno interessato. </a:t>
            </a:r>
            <a:endParaRPr dirty="0"/>
          </a:p>
          <a:p>
            <a:pPr marL="0" lvl="0" indent="0" algn="l" rtl="0">
              <a:spcBef>
                <a:spcPts val="1000"/>
              </a:spcBef>
              <a:spcAft>
                <a:spcPts val="0"/>
              </a:spcAft>
              <a:buSzPct val="79999"/>
              <a:buNone/>
            </a:pPr>
            <a:r>
              <a:rPr lang="it-IT" sz="2600" dirty="0"/>
              <a:t>Pertanto, nel caso in cui si verificasse tale situazione, è necessario che la scuola sia a conoscenza dello stato vaccinale degli alunni per tramite dei loro genitori/tutori, che dovranno inviare contestualmente ai referenti </a:t>
            </a:r>
            <a:r>
              <a:rPr lang="it-IT" sz="2600" dirty="0" err="1"/>
              <a:t>covid</a:t>
            </a:r>
            <a:r>
              <a:rPr lang="it-IT" sz="2600" dirty="0"/>
              <a:t> e al coordinatore di classe il certificato vaccinale del/della proprio/a figlio/a. </a:t>
            </a:r>
            <a:endParaRPr dirty="0"/>
          </a:p>
          <a:p>
            <a:pPr marL="0" lvl="0" indent="0" algn="l" rtl="0">
              <a:spcBef>
                <a:spcPts val="1000"/>
              </a:spcBef>
              <a:spcAft>
                <a:spcPts val="0"/>
              </a:spcAft>
              <a:buSzPct val="68571"/>
              <a:buNone/>
            </a:pPr>
            <a:r>
              <a:rPr lang="it-IT" dirty="0"/>
              <a:t/>
            </a:r>
            <a:br>
              <a:rPr lang="it-IT" dirty="0"/>
            </a:br>
            <a:r>
              <a:rPr lang="it-IT" dirty="0"/>
              <a:t/>
            </a:r>
            <a:br>
              <a:rPr lang="it-IT" dirty="0"/>
            </a:br>
            <a:endParaRPr sz="2100" dirty="0"/>
          </a:p>
          <a:p>
            <a:pPr marL="0" lvl="0" indent="0" algn="l" rtl="0">
              <a:spcBef>
                <a:spcPts val="1000"/>
              </a:spcBef>
              <a:spcAft>
                <a:spcPts val="0"/>
              </a:spcAft>
              <a:buSzPct val="79999"/>
              <a:buNone/>
            </a:pPr>
            <a:endParaRPr dirty="0"/>
          </a:p>
          <a:p>
            <a:pPr marL="0" lvl="0" indent="0" algn="l" rtl="0">
              <a:spcBef>
                <a:spcPts val="1000"/>
              </a:spcBef>
              <a:spcAft>
                <a:spcPts val="0"/>
              </a:spcAft>
              <a:buSzPct val="79999"/>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5"/>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it-IT" b="1"/>
              <a:t>UN COMPAGNO DI CLASSE DI È POSITIVO: COSA DEVO FARE?</a:t>
            </a:r>
            <a:br>
              <a:rPr lang="it-IT" b="1"/>
            </a:br>
            <a:r>
              <a:rPr lang="it-IT" b="1"/>
              <a:t>             Scuola secondaria</a:t>
            </a:r>
            <a:endParaRPr/>
          </a:p>
        </p:txBody>
      </p:sp>
      <p:sp>
        <p:nvSpPr>
          <p:cNvPr id="334" name="Google Shape;334;p15"/>
          <p:cNvSpPr txBox="1">
            <a:spLocks noGrp="1"/>
          </p:cNvSpPr>
          <p:nvPr>
            <p:ph type="body" idx="1"/>
          </p:nvPr>
        </p:nvSpPr>
        <p:spPr>
          <a:xfrm>
            <a:off x="1154954" y="2603500"/>
            <a:ext cx="9620138" cy="411857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760"/>
              <a:buNone/>
            </a:pPr>
            <a:r>
              <a:rPr lang="it-IT" sz="2200" b="1"/>
              <a:t>Scuola secondaria di I grado </a:t>
            </a:r>
            <a:endParaRPr sz="2200"/>
          </a:p>
          <a:p>
            <a:pPr marL="0" lvl="0" indent="0" algn="l" rtl="0">
              <a:spcBef>
                <a:spcPts val="1000"/>
              </a:spcBef>
              <a:spcAft>
                <a:spcPts val="0"/>
              </a:spcAft>
              <a:buSzPts val="1440"/>
              <a:buNone/>
            </a:pPr>
            <a:r>
              <a:rPr lang="it-IT"/>
              <a:t>Con </a:t>
            </a:r>
            <a:r>
              <a:rPr lang="it-IT" b="1">
                <a:solidFill>
                  <a:srgbClr val="641AEA"/>
                </a:solidFill>
              </a:rPr>
              <a:t>almeno tre casi </a:t>
            </a:r>
            <a:r>
              <a:rPr lang="it-IT"/>
              <a:t>nella stessa classe è prevista la DAD per 10 giorni. Come misura sanitaria si  applica quanto previsto dalla Circolare del Ministero della Salute 0060136-30/12/2021 per i contatti stretti (ad ALTO RISCHIO). </a:t>
            </a:r>
            <a:br>
              <a:rPr lang="it-IT"/>
            </a:br>
            <a:endParaRPr/>
          </a:p>
          <a:p>
            <a:pPr marL="0" lvl="0" indent="0" algn="l" rtl="0">
              <a:spcBef>
                <a:spcPts val="1000"/>
              </a:spcBef>
              <a:spcAft>
                <a:spcPts val="0"/>
              </a:spcAft>
              <a:buSzPts val="1440"/>
              <a:buNone/>
            </a:pPr>
            <a:r>
              <a:rPr lang="it-IT"/>
              <a:t/>
            </a:r>
            <a:br>
              <a:rPr lang="it-IT"/>
            </a:br>
            <a:endParaRPr sz="2100"/>
          </a:p>
          <a:p>
            <a:pPr marL="0" lvl="0" indent="0" algn="l" rtl="0">
              <a:spcBef>
                <a:spcPts val="1000"/>
              </a:spcBef>
              <a:spcAft>
                <a:spcPts val="0"/>
              </a:spcAft>
              <a:buSzPts val="1440"/>
              <a:buNone/>
            </a:pPr>
            <a:endParaRPr/>
          </a:p>
          <a:p>
            <a:pPr marL="0" lvl="0" indent="0" algn="l" rtl="0">
              <a:spcBef>
                <a:spcPts val="1000"/>
              </a:spcBef>
              <a:spcAft>
                <a:spcPts val="0"/>
              </a:spcAft>
              <a:buSzPts val="144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6"/>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it-IT" b="1"/>
              <a:t>UN COMPAGNO DI CLASSE DI È POSITIVO: COSA DEVO FARE?</a:t>
            </a:r>
            <a:br>
              <a:rPr lang="it-IT" b="1"/>
            </a:br>
            <a:r>
              <a:rPr lang="it-IT" b="1"/>
              <a:t>             Scuola secondaria</a:t>
            </a:r>
            <a:endParaRPr/>
          </a:p>
        </p:txBody>
      </p:sp>
      <p:pic>
        <p:nvPicPr>
          <p:cNvPr id="340" name="Google Shape;340;p16" descr="Immagine che contiene testo&#10;&#10;Descrizione generata automaticamente"/>
          <p:cNvPicPr preferRelativeResize="0">
            <a:picLocks noGrp="1"/>
          </p:cNvPicPr>
          <p:nvPr>
            <p:ph type="body" idx="1"/>
          </p:nvPr>
        </p:nvPicPr>
        <p:blipFill rotWithShape="1">
          <a:blip r:embed="rId3">
            <a:alphaModFix/>
          </a:blip>
          <a:srcRect/>
          <a:stretch/>
        </p:blipFill>
        <p:spPr>
          <a:xfrm>
            <a:off x="573996" y="2468032"/>
            <a:ext cx="3445852" cy="3416300"/>
          </a:xfrm>
          <a:prstGeom prst="rect">
            <a:avLst/>
          </a:prstGeom>
          <a:noFill/>
          <a:ln>
            <a:noFill/>
          </a:ln>
        </p:spPr>
      </p:pic>
      <p:pic>
        <p:nvPicPr>
          <p:cNvPr id="341" name="Google Shape;341;p16" descr="Immagine che contiene testo&#10;&#10;Descrizione generata automaticamente"/>
          <p:cNvPicPr preferRelativeResize="0"/>
          <p:nvPr/>
        </p:nvPicPr>
        <p:blipFill rotWithShape="1">
          <a:blip r:embed="rId4">
            <a:alphaModFix/>
          </a:blip>
          <a:srcRect/>
          <a:stretch/>
        </p:blipFill>
        <p:spPr>
          <a:xfrm>
            <a:off x="4373073" y="2468032"/>
            <a:ext cx="3445853" cy="3451794"/>
          </a:xfrm>
          <a:prstGeom prst="rect">
            <a:avLst/>
          </a:prstGeom>
          <a:noFill/>
          <a:ln>
            <a:noFill/>
          </a:ln>
        </p:spPr>
      </p:pic>
      <p:pic>
        <p:nvPicPr>
          <p:cNvPr id="342" name="Google Shape;342;p16" descr="Immagine che contiene testo&#10;&#10;Descrizione generata automaticamente"/>
          <p:cNvPicPr preferRelativeResize="0"/>
          <p:nvPr/>
        </p:nvPicPr>
        <p:blipFill rotWithShape="1">
          <a:blip r:embed="rId5">
            <a:alphaModFix/>
          </a:blip>
          <a:srcRect/>
          <a:stretch/>
        </p:blipFill>
        <p:spPr>
          <a:xfrm>
            <a:off x="8334397" y="2471273"/>
            <a:ext cx="3466423" cy="344855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7"/>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it-IT" b="1"/>
              <a:t>MISURE SANITARIE PER I CASI POSITIVI</a:t>
            </a:r>
            <a:endParaRPr/>
          </a:p>
        </p:txBody>
      </p:sp>
      <p:pic>
        <p:nvPicPr>
          <p:cNvPr id="348" name="Google Shape;348;p17" descr="page8image57127488"/>
          <p:cNvPicPr preferRelativeResize="0"/>
          <p:nvPr/>
        </p:nvPicPr>
        <p:blipFill rotWithShape="1">
          <a:blip r:embed="rId3">
            <a:alphaModFix/>
          </a:blip>
          <a:srcRect/>
          <a:stretch/>
        </p:blipFill>
        <p:spPr>
          <a:xfrm>
            <a:off x="0" y="0"/>
            <a:ext cx="1447800" cy="12700"/>
          </a:xfrm>
          <a:prstGeom prst="rect">
            <a:avLst/>
          </a:prstGeom>
          <a:noFill/>
          <a:ln>
            <a:noFill/>
          </a:ln>
        </p:spPr>
      </p:pic>
      <p:pic>
        <p:nvPicPr>
          <p:cNvPr id="349" name="Google Shape;349;p17" descr="page8image57119616"/>
          <p:cNvPicPr preferRelativeResize="0"/>
          <p:nvPr/>
        </p:nvPicPr>
        <p:blipFill rotWithShape="1">
          <a:blip r:embed="rId4">
            <a:alphaModFix/>
          </a:blip>
          <a:srcRect/>
          <a:stretch/>
        </p:blipFill>
        <p:spPr>
          <a:xfrm>
            <a:off x="0" y="0"/>
            <a:ext cx="4102100" cy="12700"/>
          </a:xfrm>
          <a:prstGeom prst="rect">
            <a:avLst/>
          </a:prstGeom>
          <a:noFill/>
          <a:ln>
            <a:noFill/>
          </a:ln>
        </p:spPr>
      </p:pic>
      <p:pic>
        <p:nvPicPr>
          <p:cNvPr id="350" name="Google Shape;350;p17" descr="page8image57124224"/>
          <p:cNvPicPr preferRelativeResize="0"/>
          <p:nvPr/>
        </p:nvPicPr>
        <p:blipFill rotWithShape="1">
          <a:blip r:embed="rId5">
            <a:alphaModFix/>
          </a:blip>
          <a:srcRect/>
          <a:stretch/>
        </p:blipFill>
        <p:spPr>
          <a:xfrm>
            <a:off x="0" y="0"/>
            <a:ext cx="787400" cy="12700"/>
          </a:xfrm>
          <a:prstGeom prst="rect">
            <a:avLst/>
          </a:prstGeom>
          <a:noFill/>
          <a:ln>
            <a:noFill/>
          </a:ln>
        </p:spPr>
      </p:pic>
      <p:pic>
        <p:nvPicPr>
          <p:cNvPr id="351" name="Google Shape;351;p17" descr="page8image59024944"/>
          <p:cNvPicPr preferRelativeResize="0"/>
          <p:nvPr/>
        </p:nvPicPr>
        <p:blipFill rotWithShape="1">
          <a:blip r:embed="rId6">
            <a:alphaModFix/>
          </a:blip>
          <a:srcRect/>
          <a:stretch/>
        </p:blipFill>
        <p:spPr>
          <a:xfrm>
            <a:off x="2234272" y="2095590"/>
            <a:ext cx="7146033" cy="495628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8"/>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it-IT" b="1"/>
              <a:t>COME COMPORTARSI IN CASO DI UNA POSITIVITA’ A SCUOLA</a:t>
            </a:r>
            <a:endParaRPr/>
          </a:p>
        </p:txBody>
      </p:sp>
      <p:sp>
        <p:nvSpPr>
          <p:cNvPr id="357" name="Google Shape;357;p18"/>
          <p:cNvSpPr txBox="1">
            <a:spLocks noGrp="1"/>
          </p:cNvSpPr>
          <p:nvPr>
            <p:ph type="body" idx="1"/>
          </p:nvPr>
        </p:nvSpPr>
        <p:spPr>
          <a:xfrm>
            <a:off x="1154954" y="2603500"/>
            <a:ext cx="8825659" cy="34163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it-IT"/>
              <a:t>Tutti gli alunni che vengono a scuola in caso di positività nelle classi devono praticare </a:t>
            </a:r>
            <a:r>
              <a:rPr lang="it-IT" b="1"/>
              <a:t>l’auto-sorveglianza</a:t>
            </a:r>
            <a:r>
              <a:rPr lang="it-IT"/>
              <a:t>, e cioè dovranno:</a:t>
            </a:r>
            <a:endParaRPr/>
          </a:p>
          <a:p>
            <a:pPr marL="742950" lvl="1" indent="-285750" algn="l" rtl="0">
              <a:spcBef>
                <a:spcPts val="1000"/>
              </a:spcBef>
              <a:spcAft>
                <a:spcPts val="0"/>
              </a:spcAft>
              <a:buSzPts val="1280"/>
              <a:buFont typeface="Courier New"/>
              <a:buChar char="o"/>
            </a:pPr>
            <a:r>
              <a:rPr lang="it-IT"/>
              <a:t>Indossare sempre la mascherina FFP2 quando escono di casa</a:t>
            </a:r>
            <a:endParaRPr/>
          </a:p>
          <a:p>
            <a:pPr marL="742950" lvl="1" indent="-285750" algn="l" rtl="0">
              <a:spcBef>
                <a:spcPts val="1000"/>
              </a:spcBef>
              <a:spcAft>
                <a:spcPts val="0"/>
              </a:spcAft>
              <a:buSzPts val="1280"/>
              <a:buFont typeface="Courier New"/>
              <a:buChar char="o"/>
            </a:pPr>
            <a:r>
              <a:rPr lang="it-IT"/>
              <a:t>Monitorare l’eventuale insorgenza dei sintomi Covid e, in caso affermativo, effettuare subito un tampone</a:t>
            </a:r>
            <a:endParaRPr/>
          </a:p>
          <a:p>
            <a:pPr marL="457200" lvl="1" indent="0" algn="l" rtl="0">
              <a:spcBef>
                <a:spcPts val="1000"/>
              </a:spcBef>
              <a:spcAft>
                <a:spcPts val="0"/>
              </a:spcAft>
              <a:buSzPts val="1280"/>
              <a:buNone/>
            </a:pPr>
            <a:r>
              <a:rPr lang="it-IT"/>
              <a:t/>
            </a:r>
            <a:br>
              <a:rPr lang="it-IT"/>
            </a:br>
            <a:endParaRPr/>
          </a:p>
          <a:p>
            <a:pPr marL="457200" lvl="1" indent="0" algn="l" rtl="0">
              <a:spcBef>
                <a:spcPts val="1000"/>
              </a:spcBef>
              <a:spcAft>
                <a:spcPts val="0"/>
              </a:spcAft>
              <a:buSzPts val="128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19"/>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it-IT" b="1"/>
              <a:t>PRECISAZIONI</a:t>
            </a:r>
            <a:endParaRPr/>
          </a:p>
        </p:txBody>
      </p:sp>
      <p:sp>
        <p:nvSpPr>
          <p:cNvPr id="363" name="Google Shape;363;p19"/>
          <p:cNvSpPr txBox="1">
            <a:spLocks noGrp="1"/>
          </p:cNvSpPr>
          <p:nvPr>
            <p:ph type="body" idx="1"/>
          </p:nvPr>
        </p:nvSpPr>
        <p:spPr>
          <a:xfrm>
            <a:off x="1122830" y="2570205"/>
            <a:ext cx="9812900" cy="4067433"/>
          </a:xfrm>
          <a:prstGeom prst="rect">
            <a:avLst/>
          </a:prstGeom>
          <a:noFill/>
          <a:ln>
            <a:noFill/>
          </a:ln>
        </p:spPr>
        <p:txBody>
          <a:bodyPr spcFirstLastPara="1" wrap="square" lIns="91425" tIns="45700" rIns="91425" bIns="45700" anchor="t" anchorCtr="0">
            <a:normAutofit fontScale="85000" lnSpcReduction="10000"/>
          </a:bodyPr>
          <a:lstStyle/>
          <a:p>
            <a:pPr marL="0" lvl="0" indent="0" algn="just" rtl="0">
              <a:spcBef>
                <a:spcPts val="0"/>
              </a:spcBef>
              <a:spcAft>
                <a:spcPts val="0"/>
              </a:spcAft>
              <a:buSzPct val="79999"/>
              <a:buNone/>
            </a:pPr>
            <a:r>
              <a:rPr lang="it-IT">
                <a:highlight>
                  <a:srgbClr val="C0C0C0"/>
                </a:highlight>
              </a:rPr>
              <a:t>Nei casi in cui non ci dovesse essere intervento tempestivo di ASL, visti i numerosi contagi e la complessità della situazione attuale, il Dirigente scolastico, nel rispetto della normativa vigente e per la tutela della salute pubblica, potrà sospendere le lezioni e/o chiedere, all’interno dei rapporti di collaborazione scuola-famiglia, l’esecuzione di tamponi antigenici  e la comunicazione dell’esito degli stessi.</a:t>
            </a:r>
            <a:endParaRPr/>
          </a:p>
          <a:p>
            <a:pPr marL="0" lvl="0" indent="0" algn="just" rtl="0">
              <a:spcBef>
                <a:spcPts val="1000"/>
              </a:spcBef>
              <a:spcAft>
                <a:spcPts val="0"/>
              </a:spcAft>
              <a:buSzPct val="79999"/>
              <a:buNone/>
            </a:pPr>
            <a:endParaRPr b="1" u="sng"/>
          </a:p>
          <a:p>
            <a:pPr marL="0" lvl="0" indent="0" algn="just" rtl="0">
              <a:spcBef>
                <a:spcPts val="1000"/>
              </a:spcBef>
              <a:spcAft>
                <a:spcPts val="0"/>
              </a:spcAft>
              <a:buSzPct val="79999"/>
              <a:buNone/>
            </a:pPr>
            <a:r>
              <a:rPr lang="it-IT" b="1" u="sng"/>
              <a:t>Gli alunni che sono stati posti in regime di isolamento/quarantena da parte di ASL dovranno inviare l’apposita attestazione di inizio e fine isolamento/quarantena; senza il documento di fine isolamento/quarantena non sarà possibile la riammissione a scuola.</a:t>
            </a:r>
            <a:r>
              <a:rPr lang="it-IT"/>
              <a:t> </a:t>
            </a:r>
            <a:r>
              <a:rPr lang="it-IT" b="1"/>
              <a:t> </a:t>
            </a:r>
            <a:endParaRPr/>
          </a:p>
          <a:p>
            <a:pPr marL="0" lvl="0" indent="0" algn="just" rtl="0">
              <a:spcBef>
                <a:spcPts val="1000"/>
              </a:spcBef>
              <a:spcAft>
                <a:spcPts val="0"/>
              </a:spcAft>
              <a:buSzPct val="79999"/>
              <a:buNone/>
            </a:pPr>
            <a:r>
              <a:rPr lang="it-IT"/>
              <a:t>La Regione Emilia-Romagna (</a:t>
            </a:r>
            <a:r>
              <a:rPr lang="it-IT" u="sng">
                <a:solidFill>
                  <a:schemeClr val="hlink"/>
                </a:solidFill>
                <a:hlinkClick r:id="rId3"/>
              </a:rPr>
              <a:t>https://salute.regione.emilia-romagna.it/notizie/il-fatto/covid-emilia-romagna-due-misure-per-semplificare</a:t>
            </a:r>
            <a:r>
              <a:rPr lang="it-IT"/>
              <a:t> ) ha inoltre introdotto questa possibilità: </a:t>
            </a:r>
            <a:endParaRPr/>
          </a:p>
          <a:p>
            <a:pPr marL="0" lvl="0" indent="0" algn="just" rtl="0">
              <a:spcBef>
                <a:spcPts val="1000"/>
              </a:spcBef>
              <a:spcAft>
                <a:spcPts val="0"/>
              </a:spcAft>
              <a:buSzPct val="79999"/>
              <a:buNone/>
            </a:pPr>
            <a:r>
              <a:rPr lang="it-IT">
                <a:solidFill>
                  <a:srgbClr val="641AEA"/>
                </a:solidFill>
              </a:rPr>
              <a:t>“</a:t>
            </a:r>
            <a:r>
              <a:rPr lang="it-IT" i="1">
                <a:solidFill>
                  <a:srgbClr val="641AEA"/>
                </a:solidFill>
              </a:rPr>
              <a:t>Nell’accordo con le farmacie rientra anche un punto relativo alle </a:t>
            </a:r>
            <a:r>
              <a:rPr lang="it-IT" b="1" i="1">
                <a:solidFill>
                  <a:srgbClr val="641AEA"/>
                </a:solidFill>
              </a:rPr>
              <a:t>scuole</a:t>
            </a:r>
            <a:r>
              <a:rPr lang="it-IT" i="1">
                <a:solidFill>
                  <a:srgbClr val="641AEA"/>
                </a:solidFill>
              </a:rPr>
              <a:t>. Potranno infatti fare il test antigenico rapido gli </a:t>
            </a:r>
            <a:r>
              <a:rPr lang="it-IT" b="1" i="1">
                <a:solidFill>
                  <a:srgbClr val="641AEA"/>
                </a:solidFill>
              </a:rPr>
              <a:t>studenti delle scuole secondarie di primo e secondo grado</a:t>
            </a:r>
            <a:r>
              <a:rPr lang="it-IT" i="1">
                <a:solidFill>
                  <a:srgbClr val="641AEA"/>
                </a:solidFill>
              </a:rPr>
              <a:t> nella cui classe si sia verificato un caso COVID, su richiesta del medico di medicina generale o del pediatra. In particolare, potranno fare il primo test nel momento in cui viene rilevata la presenza di un positivo e il secondo test a cinque giorni dal primo. </a:t>
            </a:r>
            <a:r>
              <a:rPr lang="it-IT" b="1" i="1">
                <a:solidFill>
                  <a:srgbClr val="641AEA"/>
                </a:solidFill>
              </a:rPr>
              <a:t>Il tampone sarà a carico della struttura commissariale</a:t>
            </a:r>
            <a:r>
              <a:rPr lang="it-IT" i="1">
                <a:solidFill>
                  <a:srgbClr val="641AEA"/>
                </a:solidFill>
              </a:rPr>
              <a:t>.”</a:t>
            </a:r>
            <a:endParaRPr>
              <a:solidFill>
                <a:srgbClr val="641AEA"/>
              </a:solidFill>
            </a:endParaRPr>
          </a:p>
          <a:p>
            <a:pPr marL="0" lvl="0" indent="0" algn="l" rtl="0">
              <a:spcBef>
                <a:spcPts val="1000"/>
              </a:spcBef>
              <a:spcAft>
                <a:spcPts val="0"/>
              </a:spcAft>
              <a:buSzPct val="79999"/>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it-IT" b="1"/>
              <a:t>MIA/O FIGLIA/O È POSITIVA/O A UN TAMPONE: COSA DEVO FARE?</a:t>
            </a:r>
            <a:endParaRPr/>
          </a:p>
        </p:txBody>
      </p:sp>
      <p:sp>
        <p:nvSpPr>
          <p:cNvPr id="256" name="Google Shape;256;p2"/>
          <p:cNvSpPr txBox="1">
            <a:spLocks noGrp="1"/>
          </p:cNvSpPr>
          <p:nvPr>
            <p:ph type="body" idx="1"/>
          </p:nvPr>
        </p:nvSpPr>
        <p:spPr>
          <a:xfrm>
            <a:off x="1154954" y="2603500"/>
            <a:ext cx="8825659" cy="34163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it-IT" dirty="0"/>
              <a:t>Scrivere subito un’email ai seguenti indirizzi:</a:t>
            </a:r>
            <a:endParaRPr dirty="0"/>
          </a:p>
          <a:p>
            <a:pPr marL="742950" lvl="1" indent="-285750" algn="l" rtl="0">
              <a:spcBef>
                <a:spcPts val="1000"/>
              </a:spcBef>
              <a:spcAft>
                <a:spcPts val="0"/>
              </a:spcAft>
              <a:buSzPts val="1280"/>
              <a:buChar char="►"/>
            </a:pPr>
            <a:r>
              <a:rPr lang="it-IT" dirty="0" smtClean="0"/>
              <a:t>segnalazioni@icmontechiarugolo.edu.it</a:t>
            </a:r>
            <a:endParaRPr dirty="0"/>
          </a:p>
          <a:p>
            <a:pPr marL="742950" lvl="1" indent="-285750" algn="l" rtl="0">
              <a:spcBef>
                <a:spcPts val="1000"/>
              </a:spcBef>
              <a:spcAft>
                <a:spcPts val="0"/>
              </a:spcAft>
              <a:buSzPts val="1280"/>
              <a:buChar char="►"/>
            </a:pPr>
            <a:r>
              <a:rPr lang="it-IT" dirty="0"/>
              <a:t>Email istituzionale del coordinatore di classe/docente di classe/sezione</a:t>
            </a:r>
            <a:endParaRPr dirty="0"/>
          </a:p>
          <a:p>
            <a:pPr marL="742950" lvl="1" indent="-204469" algn="l" rtl="0">
              <a:spcBef>
                <a:spcPts val="1000"/>
              </a:spcBef>
              <a:spcAft>
                <a:spcPts val="0"/>
              </a:spcAft>
              <a:buSzPts val="1280"/>
              <a:buNone/>
            </a:pPr>
            <a:endParaRPr dirty="0"/>
          </a:p>
          <a:p>
            <a:pPr marL="342900" lvl="0" indent="-342900" algn="l" rtl="0">
              <a:spcBef>
                <a:spcPts val="1000"/>
              </a:spcBef>
              <a:spcAft>
                <a:spcPts val="0"/>
              </a:spcAft>
              <a:buSzPts val="1440"/>
              <a:buChar char="►"/>
            </a:pPr>
            <a:r>
              <a:rPr lang="it-IT" dirty="0"/>
              <a:t>Nell’email vanno indicate le seguenti informazioni:</a:t>
            </a:r>
            <a:endParaRPr dirty="0"/>
          </a:p>
          <a:p>
            <a:pPr marL="742950" lvl="1" indent="-285750" algn="l" rtl="0">
              <a:spcBef>
                <a:spcPts val="1000"/>
              </a:spcBef>
              <a:spcAft>
                <a:spcPts val="0"/>
              </a:spcAft>
              <a:buSzPts val="1280"/>
              <a:buChar char="►"/>
            </a:pPr>
            <a:r>
              <a:rPr lang="it-IT" dirty="0"/>
              <a:t>Data e tipologia del tampone (es. rapido/molecolare 12/01/2022)</a:t>
            </a:r>
            <a:endParaRPr dirty="0"/>
          </a:p>
          <a:p>
            <a:pPr marL="742950" lvl="1" indent="-285750" algn="l" rtl="0">
              <a:spcBef>
                <a:spcPts val="1000"/>
              </a:spcBef>
              <a:spcAft>
                <a:spcPts val="0"/>
              </a:spcAft>
              <a:buSzPts val="1280"/>
              <a:buChar char="►"/>
            </a:pPr>
            <a:r>
              <a:rPr lang="it-IT" dirty="0"/>
              <a:t>Ultimo giorno di frequenza (es. 11/01/2022)</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0"/>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it-IT" b="1"/>
              <a:t>PRECISAZIONI</a:t>
            </a:r>
            <a:endParaRPr/>
          </a:p>
        </p:txBody>
      </p:sp>
      <p:sp>
        <p:nvSpPr>
          <p:cNvPr id="369" name="Google Shape;369;p20"/>
          <p:cNvSpPr txBox="1">
            <a:spLocks noGrp="1"/>
          </p:cNvSpPr>
          <p:nvPr>
            <p:ph type="body" idx="1"/>
          </p:nvPr>
        </p:nvSpPr>
        <p:spPr>
          <a:xfrm>
            <a:off x="1122830" y="2570205"/>
            <a:ext cx="9812900" cy="4067433"/>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SzPts val="1440"/>
              <a:buChar char="►"/>
            </a:pPr>
            <a:r>
              <a:rPr lang="it-IT"/>
              <a:t>Si ritiene opportuno precisare che la nuova normativa, all’art. 5, favorisce l’attività di tracciamento dei contagi COVID-19 ed introduce, fino al 28 febbraio 2022, per la popolazione scolastica delle scuole secondarie di primo e secondo grado, in regime di Auto – sorveglianza, </a:t>
            </a:r>
            <a:r>
              <a:rPr lang="it-IT" b="1">
                <a:solidFill>
                  <a:srgbClr val="641AEA"/>
                </a:solidFill>
              </a:rPr>
              <a:t>la possibilità di effettuare gratuitamente i test antigenici rapidi (T5) sia presso le farmacie sia presso le strutture sanitarie autorizzate,</a:t>
            </a:r>
            <a:r>
              <a:rPr lang="it-IT"/>
              <a:t> a seguito della prescrizione medica di competenza del medico di medicina generale o del pediatra di libera scelta. </a:t>
            </a:r>
            <a:endParaRPr/>
          </a:p>
          <a:p>
            <a:pPr marL="342900" lvl="0" indent="-342900" algn="just" rtl="0">
              <a:spcBef>
                <a:spcPts val="1000"/>
              </a:spcBef>
              <a:spcAft>
                <a:spcPts val="0"/>
              </a:spcAft>
              <a:buSzPts val="1440"/>
              <a:buChar char="►"/>
            </a:pPr>
            <a:r>
              <a:rPr lang="it-IT"/>
              <a:t>Per la popolazione scolastica della scuola primaria i tamponi T0 e T5 continuano ad essere effettuati presso le strutture del Servizio Sanitario Nazionale. </a:t>
            </a:r>
            <a:endParaRPr/>
          </a:p>
          <a:p>
            <a:pPr marL="0" lvl="0" indent="0" algn="l" rtl="0">
              <a:spcBef>
                <a:spcPts val="1000"/>
              </a:spcBef>
              <a:spcAft>
                <a:spcPts val="0"/>
              </a:spcAft>
              <a:buSzPts val="144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1"/>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it-IT" b="1"/>
              <a:t>PRECISAZIONI</a:t>
            </a:r>
            <a:endParaRPr/>
          </a:p>
        </p:txBody>
      </p:sp>
      <p:sp>
        <p:nvSpPr>
          <p:cNvPr id="375" name="Google Shape;375;p21"/>
          <p:cNvSpPr txBox="1">
            <a:spLocks noGrp="1"/>
          </p:cNvSpPr>
          <p:nvPr>
            <p:ph type="body" idx="1"/>
          </p:nvPr>
        </p:nvSpPr>
        <p:spPr>
          <a:xfrm>
            <a:off x="1402089" y="2319295"/>
            <a:ext cx="8825659" cy="4538705"/>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just" rtl="0">
              <a:spcBef>
                <a:spcPts val="0"/>
              </a:spcBef>
              <a:spcAft>
                <a:spcPts val="0"/>
              </a:spcAft>
              <a:buSzPct val="80000"/>
              <a:buChar char="►"/>
            </a:pPr>
            <a:r>
              <a:rPr lang="it-IT" sz="2300"/>
              <a:t>Il regime precauzionale dell’Auto-sorveglianza prevede:</a:t>
            </a:r>
            <a:endParaRPr/>
          </a:p>
          <a:p>
            <a:pPr marL="0" lvl="0" indent="0" algn="just" rtl="0">
              <a:spcBef>
                <a:spcPts val="1000"/>
              </a:spcBef>
              <a:spcAft>
                <a:spcPts val="0"/>
              </a:spcAft>
              <a:buSzPct val="80000"/>
              <a:buNone/>
            </a:pPr>
            <a:r>
              <a:rPr lang="it-IT" sz="2300">
                <a:solidFill>
                  <a:schemeClr val="accent5"/>
                </a:solidFill>
              </a:rPr>
              <a:t/>
            </a:r>
            <a:br>
              <a:rPr lang="it-IT" sz="2300">
                <a:solidFill>
                  <a:schemeClr val="accent5"/>
                </a:solidFill>
              </a:rPr>
            </a:br>
            <a:r>
              <a:rPr lang="it-IT" sz="2300" i="1">
                <a:solidFill>
                  <a:schemeClr val="accent5"/>
                </a:solidFill>
              </a:rPr>
              <a:t>“è fatto obbligo di indossare dispositivi di protezione delle vie respiratorie di tipo FFP2 per almeno 10 giorni dall’ultima esposizione al caso. Il periodo di Auto-sorveglianza termina al giorno 5. E’ prevista l’effettuazione di un test antigenico rapido o molecolare per la rilevazione dell’antigene Sars-Cov-2 alla prima comparsa dei sintomi e, se ancora sintomatici, al quinto giorno successivo alla data dell’ultimo contatto stretto con soggetti confermati positivi al Covid 19.” (si veda la Circolare del Ministero della Salute 0060136- 30/12/2021) </a:t>
            </a:r>
            <a:endParaRPr/>
          </a:p>
          <a:p>
            <a:pPr marL="342900" lvl="0" indent="-342900" algn="just" rtl="0">
              <a:spcBef>
                <a:spcPts val="1000"/>
              </a:spcBef>
              <a:spcAft>
                <a:spcPts val="0"/>
              </a:spcAft>
              <a:buSzPct val="80000"/>
              <a:buChar char="►"/>
            </a:pPr>
            <a:r>
              <a:rPr lang="it-IT" sz="2300" b="1">
                <a:solidFill>
                  <a:srgbClr val="641AEA"/>
                </a:solidFill>
              </a:rPr>
              <a:t>non è consentito accedere o permanere nei locali della scuola ai soggetti con sintomatologia respiratoria o temperatura corporea superiore a 37,5° </a:t>
            </a:r>
            <a:r>
              <a:rPr lang="it-IT" sz="2300"/>
              <a:t>(Cfr. articolo 4, comma 2, del decreto- legge 7 gennaio 2022, n. 1, così come già disposto articolo 1, comma 2, lettera c), del decreto- legge 6 agosto 2021, n. 111, convertito, con modificazioni, dalla legge 24 settembre 2021, n. 133); </a:t>
            </a:r>
            <a:endParaRPr/>
          </a:p>
          <a:p>
            <a:pPr marL="342900" lvl="0" indent="-342900" algn="just" rtl="0">
              <a:spcBef>
                <a:spcPts val="1000"/>
              </a:spcBef>
              <a:spcAft>
                <a:spcPts val="0"/>
              </a:spcAft>
              <a:buSzPct val="80000"/>
              <a:buChar char="►"/>
            </a:pPr>
            <a:r>
              <a:rPr lang="it-IT" sz="2300" b="1">
                <a:solidFill>
                  <a:srgbClr val="641AEA"/>
                </a:solidFill>
              </a:rPr>
              <a:t>I Dipartimenti di Prevenzione provvedono sulle disposizioni di carattere sanitario, incluse le misure di quarantena, isolamento e le tempistiche per il rientro a scuola degli alunni e del personale </a:t>
            </a:r>
            <a:r>
              <a:rPr lang="it-IT" sz="2300"/>
              <a:t>i e garantiscono il supporto continuo alle istituzioni scolastiche mediante figure istituzionali, che intervengono in qualità di referenti a supporto del dirigente scolastico/referente scolastico COVID-19</a:t>
            </a:r>
            <a:r>
              <a:rPr lang="it-IT"/>
              <a:t>. </a:t>
            </a:r>
            <a:endParaRPr/>
          </a:p>
          <a:p>
            <a:pPr marL="342900" lvl="0" indent="-278892" algn="l" rtl="0">
              <a:spcBef>
                <a:spcPts val="1000"/>
              </a:spcBef>
              <a:spcAft>
                <a:spcPts val="0"/>
              </a:spcAft>
              <a:buSzPct val="79999"/>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2"/>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it-IT" b="1"/>
              <a:t>RIAMMISSIONI A SCUOLA</a:t>
            </a:r>
            <a:endParaRPr/>
          </a:p>
        </p:txBody>
      </p:sp>
      <p:sp>
        <p:nvSpPr>
          <p:cNvPr id="381" name="Google Shape;381;p22"/>
          <p:cNvSpPr txBox="1"/>
          <p:nvPr/>
        </p:nvSpPr>
        <p:spPr>
          <a:xfrm>
            <a:off x="1078787" y="2774022"/>
            <a:ext cx="9678256" cy="2811026"/>
          </a:xfrm>
          <a:prstGeom prst="rect">
            <a:avLst/>
          </a:prstGeom>
          <a:noFill/>
          <a:ln>
            <a:noFill/>
          </a:ln>
        </p:spPr>
        <p:txBody>
          <a:bodyPr spcFirstLastPara="1" wrap="square" lIns="91425" tIns="45700" rIns="91425" bIns="45700" anchor="t" anchorCtr="0">
            <a:spAutoFit/>
          </a:bodyPr>
          <a:lstStyle/>
          <a:p>
            <a:pPr marL="0" marR="0" lvl="0" indent="0" algn="just" rtl="0">
              <a:lnSpc>
                <a:spcPct val="80000"/>
              </a:lnSpc>
              <a:spcBef>
                <a:spcPts val="0"/>
              </a:spcBef>
              <a:spcAft>
                <a:spcPts val="0"/>
              </a:spcAft>
              <a:buNone/>
            </a:pPr>
            <a:r>
              <a:rPr lang="it-IT" sz="2000" b="0" i="0" u="none" strike="noStrike" cap="none">
                <a:solidFill>
                  <a:srgbClr val="3F3F3F"/>
                </a:solidFill>
                <a:latin typeface="Century Gothic"/>
                <a:ea typeface="Century Gothic"/>
                <a:cs typeface="Century Gothic"/>
                <a:sym typeface="Century Gothic"/>
              </a:rPr>
              <a:t>In merito alle condizioni di rientro a scuola per i soggetti sottoposti a misure di salute pubblica, è previsto quanto segue: </a:t>
            </a:r>
            <a:endParaRPr/>
          </a:p>
          <a:p>
            <a:pPr marL="342900" marR="0" lvl="0" indent="-342900" algn="just" rtl="0">
              <a:lnSpc>
                <a:spcPct val="80000"/>
              </a:lnSpc>
              <a:spcBef>
                <a:spcPts val="1000"/>
              </a:spcBef>
              <a:spcAft>
                <a:spcPts val="0"/>
              </a:spcAft>
              <a:buClr>
                <a:schemeClr val="accent1"/>
              </a:buClr>
              <a:buSzPts val="1600"/>
              <a:buFont typeface="Noto Sans Symbols"/>
              <a:buChar char="►"/>
            </a:pPr>
            <a:r>
              <a:rPr lang="it-IT" sz="2000" b="0" i="0" u="sng" strike="noStrike" cap="none">
                <a:solidFill>
                  <a:srgbClr val="3F3F3F"/>
                </a:solidFill>
                <a:latin typeface="Century Gothic"/>
                <a:ea typeface="Century Gothic"/>
                <a:cs typeface="Century Gothic"/>
                <a:sym typeface="Century Gothic"/>
              </a:rPr>
              <a:t>il rientro a scuola dei soggetti sottoposti a sorveglianza con testing può avvenire solo se questi sono in possesso di attestazione rilasciata dai Servizi di Igiene e Sanità Pubblica in merito all’effettuazione del tampone e all’avvenuto rilascio del relativo risultato ovvero in seguito ad una comunicazione da parte del DdP</a:t>
            </a:r>
            <a:r>
              <a:rPr lang="it-IT" sz="2000" b="0" i="0" u="none" strike="noStrike" cap="none">
                <a:solidFill>
                  <a:srgbClr val="3F3F3F"/>
                </a:solidFill>
                <a:latin typeface="Century Gothic"/>
                <a:ea typeface="Century Gothic"/>
                <a:cs typeface="Century Gothic"/>
                <a:sym typeface="Century Gothic"/>
              </a:rPr>
              <a:t>; </a:t>
            </a:r>
            <a:endParaRPr/>
          </a:p>
          <a:p>
            <a:pPr marL="342900" marR="0" lvl="0" indent="-342900" algn="just" rtl="0">
              <a:lnSpc>
                <a:spcPct val="80000"/>
              </a:lnSpc>
              <a:spcBef>
                <a:spcPts val="1000"/>
              </a:spcBef>
              <a:spcAft>
                <a:spcPts val="0"/>
              </a:spcAft>
              <a:buClr>
                <a:schemeClr val="accent1"/>
              </a:buClr>
              <a:buSzPts val="1600"/>
              <a:buFont typeface="Noto Sans Symbols"/>
              <a:buChar char="►"/>
            </a:pPr>
            <a:r>
              <a:rPr lang="it-IT" sz="2000" b="0" i="0" u="none" strike="noStrike" cap="none">
                <a:solidFill>
                  <a:srgbClr val="3F3F3F"/>
                </a:solidFill>
                <a:latin typeface="Century Gothic"/>
                <a:ea typeface="Century Gothic"/>
                <a:cs typeface="Century Gothic"/>
                <a:sym typeface="Century Gothic"/>
              </a:rPr>
              <a:t>le condizioni per il rientro a scuola dei soggetti posti in quarantena sono verificate da parte dei DdP che prevede misure differenti in funzione dello stato vaccinale o dell’esito del test diagnostico.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3"/>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it-IT" b="1"/>
              <a:t>RIAMMISSIONI A SCUOLA</a:t>
            </a:r>
            <a:endParaRPr/>
          </a:p>
        </p:txBody>
      </p:sp>
      <p:pic>
        <p:nvPicPr>
          <p:cNvPr id="387" name="Google Shape;387;p23" descr="Immagine che contiene testo&#10;&#10;Descrizione generata automaticamente"/>
          <p:cNvPicPr preferRelativeResize="0"/>
          <p:nvPr/>
        </p:nvPicPr>
        <p:blipFill rotWithShape="1">
          <a:blip r:embed="rId3">
            <a:alphaModFix/>
          </a:blip>
          <a:srcRect/>
          <a:stretch/>
        </p:blipFill>
        <p:spPr>
          <a:xfrm>
            <a:off x="3851565" y="2323046"/>
            <a:ext cx="4142508" cy="423589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1"/>
        <p:cNvGrpSpPr/>
        <p:nvPr/>
      </p:nvGrpSpPr>
      <p:grpSpPr>
        <a:xfrm>
          <a:off x="0" y="0"/>
          <a:ext cx="0" cy="0"/>
          <a:chOff x="0" y="0"/>
          <a:chExt cx="0" cy="0"/>
        </a:xfrm>
      </p:grpSpPr>
      <p:sp>
        <p:nvSpPr>
          <p:cNvPr id="392" name="Google Shape;392;p24"/>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93" name="Google Shape;393;p24"/>
          <p:cNvSpPr/>
          <p:nvPr/>
        </p:nvSpPr>
        <p:spPr>
          <a:xfrm>
            <a:off x="643466" y="801794"/>
            <a:ext cx="11000237" cy="524826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94" name="Google Shape;394;p24"/>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5" name="Google Shape;395;p24"/>
          <p:cNvPicPr preferRelativeResize="0"/>
          <p:nvPr/>
        </p:nvPicPr>
        <p:blipFill rotWithShape="1">
          <a:blip r:embed="rId4">
            <a:alphaModFix/>
          </a:blip>
          <a:srcRect/>
          <a:stretch/>
        </p:blipFill>
        <p:spPr>
          <a:xfrm>
            <a:off x="2730782" y="1284394"/>
            <a:ext cx="6825604" cy="4283066"/>
          </a:xfrm>
          <a:prstGeom prst="rect">
            <a:avLst/>
          </a:prstGeom>
          <a:noFill/>
          <a:ln>
            <a:noFill/>
          </a:ln>
        </p:spPr>
      </p:pic>
      <p:sp>
        <p:nvSpPr>
          <p:cNvPr id="396" name="Google Shape;396;p24"/>
          <p:cNvSpPr/>
          <p:nvPr/>
        </p:nvSpPr>
        <p:spPr>
          <a:xfrm>
            <a:off x="6511636" y="4308764"/>
            <a:ext cx="3699164" cy="1258696"/>
          </a:xfrm>
          <a:prstGeom prst="rect">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5"/>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it-IT" b="1"/>
              <a:t>NUOVE DISPOSZIONI REGIONE EMILIA ROMAGNA</a:t>
            </a:r>
            <a:endParaRPr/>
          </a:p>
        </p:txBody>
      </p:sp>
      <p:pic>
        <p:nvPicPr>
          <p:cNvPr id="402" name="Google Shape;402;p25"/>
          <p:cNvPicPr preferRelativeResize="0">
            <a:picLocks noGrp="1"/>
          </p:cNvPicPr>
          <p:nvPr>
            <p:ph type="body" idx="1"/>
          </p:nvPr>
        </p:nvPicPr>
        <p:blipFill rotWithShape="1">
          <a:blip r:embed="rId3">
            <a:alphaModFix/>
          </a:blip>
          <a:srcRect/>
          <a:stretch/>
        </p:blipFill>
        <p:spPr>
          <a:xfrm>
            <a:off x="3514016" y="2329828"/>
            <a:ext cx="4999789" cy="44190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it-IT" b="1"/>
              <a:t>MIA/O FIGLIA/O È POSITIVA/O A UN TAMPONE: : COSA SUCCEDE?</a:t>
            </a:r>
            <a:endParaRPr/>
          </a:p>
        </p:txBody>
      </p:sp>
      <p:sp>
        <p:nvSpPr>
          <p:cNvPr id="262" name="Google Shape;262;p3"/>
          <p:cNvSpPr txBox="1">
            <a:spLocks noGrp="1"/>
          </p:cNvSpPr>
          <p:nvPr>
            <p:ph type="body" idx="1"/>
          </p:nvPr>
        </p:nvSpPr>
        <p:spPr>
          <a:xfrm>
            <a:off x="1154954" y="2603500"/>
            <a:ext cx="8825659" cy="34163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it-IT"/>
              <a:t>Per l’alunna/o positiva/o verrà subito attivata dal Didattica a distanza per tutta la durata dell’isolamento</a:t>
            </a:r>
            <a:endParaRPr/>
          </a:p>
          <a:p>
            <a:pPr marL="0" lvl="0" indent="0" algn="l" rtl="0">
              <a:spcBef>
                <a:spcPts val="1000"/>
              </a:spcBef>
              <a:spcAft>
                <a:spcPts val="0"/>
              </a:spcAft>
              <a:buSzPts val="1440"/>
              <a:buNone/>
            </a:pPr>
            <a:endParaRPr/>
          </a:p>
          <a:p>
            <a:pPr marL="342900" lvl="0" indent="-342900" algn="l" rtl="0">
              <a:spcBef>
                <a:spcPts val="1000"/>
              </a:spcBef>
              <a:spcAft>
                <a:spcPts val="0"/>
              </a:spcAft>
              <a:buSzPts val="1440"/>
              <a:buChar char="►"/>
            </a:pPr>
            <a:r>
              <a:rPr lang="it-IT"/>
              <a:t>Per rientrare a scuola bisognerà dimostrare la conclusione del periodo di isolamento/quarantena con adeguata attestazione.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
          <p:cNvSpPr txBox="1">
            <a:spLocks noGrp="1"/>
          </p:cNvSpPr>
          <p:nvPr>
            <p:ph type="title"/>
          </p:nvPr>
        </p:nvSpPr>
        <p:spPr>
          <a:xfrm>
            <a:off x="1154954" y="973668"/>
            <a:ext cx="9304138"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it-IT" b="1"/>
              <a:t>MIA/O FIGLIA/O HA AVUTO UN CONTATTO STRETTO EXTRA SCUOLA (ad alto rischio): COSA DEVO FARE?</a:t>
            </a:r>
            <a:endParaRPr/>
          </a:p>
        </p:txBody>
      </p:sp>
      <p:sp>
        <p:nvSpPr>
          <p:cNvPr id="268" name="Google Shape;268;p4"/>
          <p:cNvSpPr txBox="1">
            <a:spLocks noGrp="1"/>
          </p:cNvSpPr>
          <p:nvPr>
            <p:ph type="body" idx="1"/>
          </p:nvPr>
        </p:nvSpPr>
        <p:spPr>
          <a:xfrm>
            <a:off x="990150" y="2313920"/>
            <a:ext cx="10596322" cy="3416300"/>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SzPts val="1200"/>
              <a:buChar char="►"/>
            </a:pPr>
            <a:r>
              <a:rPr lang="it-IT" sz="1500"/>
              <a:t>Al più presto va contattato il medico di medicina generale (MMG) o pediatra di libera scelta  (PLS) per </a:t>
            </a:r>
            <a:r>
              <a:rPr lang="it-IT" sz="1500" b="1"/>
              <a:t>ottenere (se si desidera) la prescrizione medica del tampone molecolare e chiedere eventuale comportamento da tenere in funzione delle caratteristiche soggettive dell’alunna/o (in casi per esempio di fragilità dello stato di salute)</a:t>
            </a:r>
            <a:endParaRPr/>
          </a:p>
          <a:p>
            <a:pPr marL="0" lvl="0" indent="0" algn="l" rtl="0">
              <a:spcBef>
                <a:spcPts val="1000"/>
              </a:spcBef>
              <a:spcAft>
                <a:spcPts val="0"/>
              </a:spcAft>
              <a:buSzPts val="1200"/>
              <a:buNone/>
            </a:pPr>
            <a:r>
              <a:rPr lang="it-IT" sz="1500" i="1"/>
              <a:t>oppure</a:t>
            </a:r>
            <a:endParaRPr/>
          </a:p>
          <a:p>
            <a:pPr marL="342900" lvl="0" indent="-342900" algn="l" rtl="0">
              <a:spcBef>
                <a:spcPts val="1000"/>
              </a:spcBef>
              <a:spcAft>
                <a:spcPts val="0"/>
              </a:spcAft>
              <a:buSzPts val="1200"/>
              <a:buChar char="►"/>
            </a:pPr>
            <a:r>
              <a:rPr lang="it-IT" sz="1500" b="1"/>
              <a:t>Recarsi al più presto in farmacia per un tampone rapido</a:t>
            </a:r>
            <a:endParaRPr/>
          </a:p>
          <a:p>
            <a:pPr marL="0" lvl="0" indent="0" algn="l" rtl="0">
              <a:spcBef>
                <a:spcPts val="1000"/>
              </a:spcBef>
              <a:spcAft>
                <a:spcPts val="0"/>
              </a:spcAft>
              <a:buSzPts val="1200"/>
              <a:buNone/>
            </a:pPr>
            <a:endParaRPr sz="1500"/>
          </a:p>
          <a:p>
            <a:pPr marL="342900" lvl="0" indent="-342900" algn="just" rtl="0">
              <a:spcBef>
                <a:spcPts val="1000"/>
              </a:spcBef>
              <a:spcAft>
                <a:spcPts val="0"/>
              </a:spcAft>
              <a:buSzPts val="1200"/>
              <a:buFont typeface="Noto Sans Symbols"/>
              <a:buChar char="❑"/>
            </a:pPr>
            <a:r>
              <a:rPr lang="it-IT" sz="1500"/>
              <a:t>A) </a:t>
            </a:r>
            <a:r>
              <a:rPr lang="it-IT" sz="1500">
                <a:highlight>
                  <a:srgbClr val="FFFF00"/>
                </a:highlight>
              </a:rPr>
              <a:t>Se si è vaccinati con booster ( o due dosi/guarigione da meno di 4 mesi)</a:t>
            </a:r>
            <a:r>
              <a:rPr lang="it-IT" sz="1500"/>
              <a:t> </a:t>
            </a:r>
            <a:r>
              <a:rPr lang="it-IT" sz="1500" b="1">
                <a:solidFill>
                  <a:srgbClr val="641AEA"/>
                </a:solidFill>
              </a:rPr>
              <a:t>si viene a scuola solo se asintomatici (con parere favorevole del pediatra) in auto sorveglianza </a:t>
            </a:r>
            <a:r>
              <a:rPr lang="it-IT" sz="1500"/>
              <a:t>(obbligo FFP2 per 10 giorni + tampone rapido o molecolare in caso di sintomi entro 5 giorni);</a:t>
            </a:r>
            <a:endParaRPr/>
          </a:p>
          <a:p>
            <a:pPr marL="342900" lvl="0" indent="-342900" algn="just" rtl="0">
              <a:spcBef>
                <a:spcPts val="1000"/>
              </a:spcBef>
              <a:spcAft>
                <a:spcPts val="0"/>
              </a:spcAft>
              <a:buSzPts val="1200"/>
              <a:buFont typeface="Noto Sans Symbols"/>
              <a:buChar char="❑"/>
            </a:pPr>
            <a:r>
              <a:rPr lang="it-IT" sz="1500"/>
              <a:t>B) </a:t>
            </a:r>
            <a:r>
              <a:rPr lang="it-IT" sz="1500">
                <a:highlight>
                  <a:srgbClr val="FFFF00"/>
                </a:highlight>
              </a:rPr>
              <a:t>Se vaccinati con due dosi o guariti da più di 4 mesi </a:t>
            </a:r>
            <a:r>
              <a:rPr lang="it-IT" sz="1500" b="1">
                <a:solidFill>
                  <a:srgbClr val="641AEA"/>
                </a:solidFill>
              </a:rPr>
              <a:t>non si viene a scuola restando in quarantena per 5 giorni </a:t>
            </a:r>
            <a:r>
              <a:rPr lang="it-IT" sz="1500"/>
              <a:t>e si fa tampone finale antigenico o molecolare. Si rientra a scuola solo se negativo; </a:t>
            </a:r>
            <a:endParaRPr/>
          </a:p>
          <a:p>
            <a:pPr marL="342900" lvl="0" indent="-342900" algn="just" rtl="0">
              <a:spcBef>
                <a:spcPts val="1000"/>
              </a:spcBef>
              <a:spcAft>
                <a:spcPts val="0"/>
              </a:spcAft>
              <a:buSzPts val="1200"/>
              <a:buFont typeface="Noto Sans Symbols"/>
              <a:buChar char="❑"/>
            </a:pPr>
            <a:r>
              <a:rPr lang="it-IT" sz="1500"/>
              <a:t>C) </a:t>
            </a:r>
            <a:r>
              <a:rPr lang="it-IT" sz="1500">
                <a:highlight>
                  <a:srgbClr val="FFFF00"/>
                </a:highlight>
              </a:rPr>
              <a:t>Se NON VACCINATI o o senza aver completato il ciclo vaccinale primario (per es abbiano ricevuto solo una prima dose di vaccino) o avendo completato il ciclo vaccinale primario da meno di 14 giorni, </a:t>
            </a:r>
            <a:r>
              <a:rPr lang="it-IT" sz="1500" b="1">
                <a:solidFill>
                  <a:srgbClr val="641AEA"/>
                </a:solidFill>
              </a:rPr>
              <a:t>non si viene a scuola restando in quarantena</a:t>
            </a:r>
            <a:r>
              <a:rPr lang="it-IT" sz="1500"/>
              <a:t> </a:t>
            </a:r>
            <a:r>
              <a:rPr lang="it-IT" sz="1500" b="1">
                <a:solidFill>
                  <a:srgbClr val="641AEA"/>
                </a:solidFill>
              </a:rPr>
              <a:t>10 giorni </a:t>
            </a:r>
            <a:r>
              <a:rPr lang="it-IT" sz="1500"/>
              <a:t>e si fa tampone finale antigenico o molecolare. Si rientra a scuola solo se negativo.</a:t>
            </a:r>
            <a:endParaRPr sz="15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5"/>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it-IT" b="1"/>
              <a:t>MIA/O FIGLIA/O HA AVUTO UN CONTATTO STRETTO EXTRA SCUOLA (ad alto rischio): COSA DEVO FARE?</a:t>
            </a:r>
            <a:endParaRPr/>
          </a:p>
        </p:txBody>
      </p:sp>
      <p:sp>
        <p:nvSpPr>
          <p:cNvPr id="274" name="Google Shape;274;p5"/>
          <p:cNvSpPr txBox="1">
            <a:spLocks noGrp="1"/>
          </p:cNvSpPr>
          <p:nvPr>
            <p:ph type="body" idx="1"/>
          </p:nvPr>
        </p:nvSpPr>
        <p:spPr>
          <a:xfrm>
            <a:off x="747181" y="2347784"/>
            <a:ext cx="10862617" cy="4510216"/>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spcBef>
                <a:spcPts val="0"/>
              </a:spcBef>
              <a:spcAft>
                <a:spcPts val="0"/>
              </a:spcAft>
              <a:buSzPct val="80000"/>
              <a:buNone/>
            </a:pPr>
            <a:r>
              <a:rPr lang="it-IT" sz="4500" b="1" u="sng" dirty="0"/>
              <a:t>Si ribadisce che potranno venire a scuola  SOLO gli alunni vaccinati di cui al punto A precedente: </a:t>
            </a:r>
            <a:r>
              <a:rPr lang="it-IT" sz="4500" dirty="0"/>
              <a:t> </a:t>
            </a:r>
            <a:endParaRPr dirty="0"/>
          </a:p>
          <a:p>
            <a:pPr marL="342900" lvl="0" indent="-342900" algn="just" rtl="0">
              <a:spcBef>
                <a:spcPts val="1000"/>
              </a:spcBef>
              <a:spcAft>
                <a:spcPts val="0"/>
              </a:spcAft>
              <a:buSzPct val="80000"/>
              <a:buChar char="►"/>
            </a:pPr>
            <a:r>
              <a:rPr lang="it-IT" sz="4500" dirty="0"/>
              <a:t>Spetta pertanto ai genitori dimostrare lo stato di cui sopra attraverso attestazioni di documentazioni da inviare al docente di team (scuola infanzia e primaria) o coordinatore di classe (scuola secondaria) o inviando mail </a:t>
            </a:r>
            <a:r>
              <a:rPr lang="it-IT" sz="4500" dirty="0" smtClean="0"/>
              <a:t>all’indirizzo : segnalazioni@icmontechiarugolo.edu.it</a:t>
            </a:r>
            <a:endParaRPr sz="4500" i="1" dirty="0">
              <a:solidFill>
                <a:schemeClr val="accent5"/>
              </a:solidFill>
            </a:endParaRPr>
          </a:p>
          <a:p>
            <a:pPr marL="0" lvl="0" indent="0" algn="just" rtl="0">
              <a:spcBef>
                <a:spcPts val="1000"/>
              </a:spcBef>
              <a:spcAft>
                <a:spcPts val="0"/>
              </a:spcAft>
              <a:buSzPct val="80000"/>
              <a:buNone/>
            </a:pPr>
            <a:endParaRPr sz="4500" dirty="0"/>
          </a:p>
          <a:p>
            <a:pPr marL="342900" lvl="0" indent="-342900" algn="just" rtl="0">
              <a:spcBef>
                <a:spcPts val="1000"/>
              </a:spcBef>
              <a:spcAft>
                <a:spcPts val="0"/>
              </a:spcAft>
              <a:buSzPct val="80000"/>
              <a:buChar char="►"/>
            </a:pPr>
            <a:r>
              <a:rPr lang="it-IT" sz="4500" dirty="0"/>
              <a:t>A questi alunni si applica una auto-sorveglianza, con obbligo di indossare le mascherine FFP2 (che non potrà fornire la scuola) fino al decimo giorno successivo all'ultima esposizione al soggetto positivo al COVID-19 (quindi l’undicesimo giorno dall’ultimo contatto). È prevista l’effettuazione di un test antigenico rapido o molecolare per la rilevazione dell’antigene Sars-Cov-2 alla prima comparsa dei sintomi e, se ancora sintomatici, al quinto giorno successivo alla data dell’ultimo contatto stretto. Nel caso in cui il test sia effettuato presso centri privati abilitati, è necessario trasmettere alla Asl il referto negativo, anche con modalità elettroniche, per determinare la cessazione del periodo di auto-sorveglianza.</a:t>
            </a:r>
            <a:endParaRPr dirty="0"/>
          </a:p>
          <a:p>
            <a:pPr marL="342900" lvl="0" indent="-306324" algn="l" rtl="0">
              <a:spcBef>
                <a:spcPts val="1000"/>
              </a:spcBef>
              <a:spcAft>
                <a:spcPts val="0"/>
              </a:spcAft>
              <a:buSzPct val="79999"/>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6"/>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it-IT" b="1"/>
              <a:t>MIA/O FIGLIA/O HA AVUTO UN CONTATTO STRETTO EXTRA SCUOLA (ad alto rischio): COSA DEVO FARE?</a:t>
            </a:r>
            <a:endParaRPr/>
          </a:p>
        </p:txBody>
      </p:sp>
      <p:pic>
        <p:nvPicPr>
          <p:cNvPr id="280" name="Google Shape;280;p6" descr="page4image59069312"/>
          <p:cNvPicPr preferRelativeResize="0">
            <a:picLocks noGrp="1"/>
          </p:cNvPicPr>
          <p:nvPr>
            <p:ph type="body" idx="1"/>
          </p:nvPr>
        </p:nvPicPr>
        <p:blipFill rotWithShape="1">
          <a:blip r:embed="rId3">
            <a:alphaModFix/>
          </a:blip>
          <a:srcRect/>
          <a:stretch/>
        </p:blipFill>
        <p:spPr>
          <a:xfrm>
            <a:off x="3021131" y="2238984"/>
            <a:ext cx="5637960" cy="44319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7"/>
          <p:cNvSpPr txBox="1">
            <a:spLocks noGrp="1"/>
          </p:cNvSpPr>
          <p:nvPr>
            <p:ph type="title"/>
          </p:nvPr>
        </p:nvSpPr>
        <p:spPr>
          <a:xfrm>
            <a:off x="1154954" y="973668"/>
            <a:ext cx="9026736"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it-IT" b="1"/>
              <a:t>MIA/O FIGLIA/O HA AVUTO UN CONTATTO STRETTO EXTRA SCUOLA basso rischio): COSA DEVO FARE?</a:t>
            </a:r>
            <a:endParaRPr/>
          </a:p>
        </p:txBody>
      </p:sp>
      <p:sp>
        <p:nvSpPr>
          <p:cNvPr id="286" name="Google Shape;286;p7"/>
          <p:cNvSpPr txBox="1">
            <a:spLocks noGrp="1"/>
          </p:cNvSpPr>
          <p:nvPr>
            <p:ph type="body" idx="1"/>
          </p:nvPr>
        </p:nvSpPr>
        <p:spPr>
          <a:xfrm>
            <a:off x="815907" y="2468032"/>
            <a:ext cx="10239086" cy="3416300"/>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SzPts val="1440"/>
              <a:buChar char="►"/>
            </a:pPr>
            <a:r>
              <a:rPr lang="it-IT"/>
              <a:t>Per i </a:t>
            </a:r>
            <a:r>
              <a:rPr lang="it-IT" b="1"/>
              <a:t>contatti a BASSO RISCHIO </a:t>
            </a:r>
            <a:r>
              <a:rPr lang="it-IT"/>
              <a:t>(es. una persona che ha avuto un contatto diretto - faccia a faccia - con un caso COVID-19, ad una distanza inferiore ai 2 metri e per meno di 15 minuti; una persona che si è trovata in un ambiente chiuso - ad esempio aula, sala riunioni, sala d'attesa dell'ospedale - o che ha viaggiato con un caso COVID-19 per meno di 15 minuti, ecc.)</a:t>
            </a:r>
            <a:r>
              <a:rPr lang="it-IT" b="1"/>
              <a:t>, </a:t>
            </a:r>
            <a:r>
              <a:rPr lang="it-IT" b="1">
                <a:highlight>
                  <a:srgbClr val="C0C0C0"/>
                </a:highlight>
              </a:rPr>
              <a:t>qualora abbiano indossato sempre le mascherine chirurgiche o FFP2</a:t>
            </a:r>
            <a:r>
              <a:rPr lang="it-IT">
                <a:highlight>
                  <a:srgbClr val="C0C0C0"/>
                </a:highlight>
              </a:rPr>
              <a:t>, non è necessaria quarantena ma dovranno essere mantenute le comuni misure igienico-sanitarie</a:t>
            </a:r>
            <a:r>
              <a:rPr lang="it-IT"/>
              <a:t>. </a:t>
            </a:r>
            <a:endParaRPr/>
          </a:p>
          <a:p>
            <a:pPr marL="342900" lvl="0" indent="-342900" algn="just" rtl="0">
              <a:spcBef>
                <a:spcPts val="1000"/>
              </a:spcBef>
              <a:spcAft>
                <a:spcPts val="0"/>
              </a:spcAft>
              <a:buSzPts val="1440"/>
              <a:buChar char="►"/>
            </a:pPr>
            <a:r>
              <a:rPr lang="it-IT"/>
              <a:t>In caso di Varianti di particolare rilievo sanitario si modificherà il protocollo in relazione alle indicazioni ministeriali. </a:t>
            </a:r>
            <a:endParaRPr/>
          </a:p>
          <a:p>
            <a:pPr marL="0" lvl="0" indent="0" algn="l" rtl="0">
              <a:spcBef>
                <a:spcPts val="1000"/>
              </a:spcBef>
              <a:spcAft>
                <a:spcPts val="0"/>
              </a:spcAft>
              <a:buSzPts val="144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8"/>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it-IT" b="1"/>
              <a:t>UN COMPAGNO DI CLASSE DI È POSITIVO: COSA DEVO FARE?</a:t>
            </a:r>
            <a:br>
              <a:rPr lang="it-IT" b="1"/>
            </a:br>
            <a:r>
              <a:rPr lang="it-IT" b="1"/>
              <a:t>             Scuola Infanzia</a:t>
            </a:r>
            <a:endParaRPr/>
          </a:p>
        </p:txBody>
      </p:sp>
      <p:sp>
        <p:nvSpPr>
          <p:cNvPr id="292" name="Google Shape;292;p8"/>
          <p:cNvSpPr txBox="1">
            <a:spLocks noGrp="1"/>
          </p:cNvSpPr>
          <p:nvPr>
            <p:ph type="body" idx="1"/>
          </p:nvPr>
        </p:nvSpPr>
        <p:spPr>
          <a:xfrm>
            <a:off x="1154954" y="2603500"/>
            <a:ext cx="8825659" cy="34163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it-IT" b="1"/>
              <a:t>Scuola infanzia</a:t>
            </a:r>
            <a:endParaRPr/>
          </a:p>
          <a:p>
            <a:pPr marL="342900" lvl="0" indent="-342900" algn="just" rtl="0">
              <a:spcBef>
                <a:spcPts val="1000"/>
              </a:spcBef>
              <a:spcAft>
                <a:spcPts val="0"/>
              </a:spcAft>
              <a:buSzPts val="1440"/>
              <a:buChar char="►"/>
            </a:pPr>
            <a:r>
              <a:rPr lang="it-IT"/>
              <a:t>In presenza di un caso di positività all’interno della sezione, è prevista la sospensione delle attività della sezione per una durata di dieci giorni. Durante il periodo di sospensione dell'attività verrà attivata la DAD per la sezione. La misura sanitaria sarà predisposta dalla ASL di competenza. </a:t>
            </a:r>
            <a:endParaRPr/>
          </a:p>
          <a:p>
            <a:pPr marL="342900" lvl="0" indent="-342900" algn="just" rtl="0">
              <a:spcBef>
                <a:spcPts val="1000"/>
              </a:spcBef>
              <a:spcAft>
                <a:spcPts val="0"/>
              </a:spcAft>
              <a:buSzPts val="1440"/>
              <a:buChar char="►"/>
            </a:pPr>
            <a:r>
              <a:rPr lang="it-IT"/>
              <a:t>Per il rientro, sarà necessario un test di uscita - tampone rapido o molecolare - con esito negativo.</a:t>
            </a:r>
            <a:br>
              <a:rPr lang="it-IT"/>
            </a:br>
            <a:endParaRPr/>
          </a:p>
          <a:p>
            <a:pPr marL="0" lvl="0" indent="0" algn="just" rtl="0">
              <a:spcBef>
                <a:spcPts val="1000"/>
              </a:spcBef>
              <a:spcAft>
                <a:spcPts val="0"/>
              </a:spcAft>
              <a:buSzPts val="1440"/>
              <a:buNone/>
            </a:pPr>
            <a:endParaRPr/>
          </a:p>
          <a:p>
            <a:pPr marL="0" lvl="0" indent="0" algn="l" rtl="0">
              <a:spcBef>
                <a:spcPts val="1000"/>
              </a:spcBef>
              <a:spcAft>
                <a:spcPts val="0"/>
              </a:spcAft>
              <a:buSzPts val="1440"/>
              <a:buNone/>
            </a:pPr>
            <a:endParaRPr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9"/>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it-IT" b="1"/>
              <a:t>UN COMPAGNO DI CLASSE DI È POSITIVO: COSA DEVO FARE?</a:t>
            </a:r>
            <a:br>
              <a:rPr lang="it-IT" b="1"/>
            </a:br>
            <a:r>
              <a:rPr lang="it-IT" b="1"/>
              <a:t>             Scuola Infanzia</a:t>
            </a:r>
            <a:endParaRPr/>
          </a:p>
        </p:txBody>
      </p:sp>
      <p:pic>
        <p:nvPicPr>
          <p:cNvPr id="298" name="Google Shape;298;p9" descr="Immagine che contiene testo&#10;&#10;Descrizione generata automaticamente"/>
          <p:cNvPicPr preferRelativeResize="0">
            <a:picLocks noGrp="1"/>
          </p:cNvPicPr>
          <p:nvPr>
            <p:ph type="body" idx="1"/>
          </p:nvPr>
        </p:nvPicPr>
        <p:blipFill rotWithShape="1">
          <a:blip r:embed="rId3">
            <a:alphaModFix/>
          </a:blip>
          <a:srcRect/>
          <a:stretch/>
        </p:blipFill>
        <p:spPr>
          <a:xfrm>
            <a:off x="3740247" y="2603500"/>
            <a:ext cx="3655819" cy="3416300"/>
          </a:xfrm>
          <a:prstGeom prst="rect">
            <a:avLst/>
          </a:prstGeom>
          <a:noFill/>
          <a:ln>
            <a:noFill/>
          </a:ln>
        </p:spPr>
      </p:pic>
    </p:spTree>
  </p:cSld>
  <p:clrMapOvr>
    <a:masterClrMapping/>
  </p:clrMapOvr>
</p:sld>
</file>

<file path=ppt/theme/theme1.xml><?xml version="1.0" encoding="utf-8"?>
<a:theme xmlns:a="http://schemas.openxmlformats.org/drawingml/2006/main" name="Riunioni ione">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1311</Words>
  <Application>Microsoft Office PowerPoint</Application>
  <PresentationFormat>Widescreen</PresentationFormat>
  <Paragraphs>89</Paragraphs>
  <Slides>25</Slides>
  <Notes>25</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25</vt:i4>
      </vt:variant>
    </vt:vector>
  </HeadingPairs>
  <TitlesOfParts>
    <vt:vector size="30" baseType="lpstr">
      <vt:lpstr>Noto Sans Symbols</vt:lpstr>
      <vt:lpstr>Arial</vt:lpstr>
      <vt:lpstr>Courier New</vt:lpstr>
      <vt:lpstr>Century Gothic</vt:lpstr>
      <vt:lpstr>Riunioni ione</vt:lpstr>
      <vt:lpstr>NUOVE MISURE PER LA GESTIONE DEI CASI DI POSITIVITÀ IN CLASSE</vt:lpstr>
      <vt:lpstr>MIA/O FIGLIA/O È POSITIVA/O A UN TAMPONE: COSA DEVO FARE?</vt:lpstr>
      <vt:lpstr>MIA/O FIGLIA/O È POSITIVA/O A UN TAMPONE: : COSA SUCCEDE?</vt:lpstr>
      <vt:lpstr>MIA/O FIGLIA/O HA AVUTO UN CONTATTO STRETTO EXTRA SCUOLA (ad alto rischio): COSA DEVO FARE?</vt:lpstr>
      <vt:lpstr>MIA/O FIGLIA/O HA AVUTO UN CONTATTO STRETTO EXTRA SCUOLA (ad alto rischio): COSA DEVO FARE?</vt:lpstr>
      <vt:lpstr>MIA/O FIGLIA/O HA AVUTO UN CONTATTO STRETTO EXTRA SCUOLA (ad alto rischio): COSA DEVO FARE?</vt:lpstr>
      <vt:lpstr>MIA/O FIGLIA/O HA AVUTO UN CONTATTO STRETTO EXTRA SCUOLA basso rischio): COSA DEVO FARE?</vt:lpstr>
      <vt:lpstr>UN COMPAGNO DI CLASSE DI È POSITIVO: COSA DEVO FARE?              Scuola Infanzia</vt:lpstr>
      <vt:lpstr>UN COMPAGNO DI CLASSE DI È POSITIVO: COSA DEVO FARE?              Scuola Infanzia</vt:lpstr>
      <vt:lpstr>UN COMPAGNO DI CLASSE DI È POSITIVO: COSA DEVO FARE?              Scuola primaria</vt:lpstr>
      <vt:lpstr>UN COMPAGNO DI CLASSE DI È POSITIVO: COSA DEVO FARE?              Scuola primaria</vt:lpstr>
      <vt:lpstr>UN COMPAGNO DI CLASSE DI È POSITIVO: COSA DEVO FARE?              Scuola primaria</vt:lpstr>
      <vt:lpstr>UN COMPAGNO DI CLASSE DI È POSITIVO: COSA DEVO FARE?              Scuola secondaria</vt:lpstr>
      <vt:lpstr>UN COMPAGNO DI CLASSE DI È POSITIVO: COSA DEVO FARE?              Scuola secondaria</vt:lpstr>
      <vt:lpstr>UN COMPAGNO DI CLASSE DI È POSITIVO: COSA DEVO FARE?              Scuola secondaria</vt:lpstr>
      <vt:lpstr>UN COMPAGNO DI CLASSE DI È POSITIVO: COSA DEVO FARE?              Scuola secondaria</vt:lpstr>
      <vt:lpstr>MISURE SANITARIE PER I CASI POSITIVI</vt:lpstr>
      <vt:lpstr>COME COMPORTARSI IN CASO DI UNA POSITIVITA’ A SCUOLA</vt:lpstr>
      <vt:lpstr>PRECISAZIONI</vt:lpstr>
      <vt:lpstr>PRECISAZIONI</vt:lpstr>
      <vt:lpstr>PRECISAZIONI</vt:lpstr>
      <vt:lpstr>RIAMMISSIONI A SCUOLA</vt:lpstr>
      <vt:lpstr>RIAMMISSIONI A SCUOLA</vt:lpstr>
      <vt:lpstr>Presentazione standard di PowerPoint</vt:lpstr>
      <vt:lpstr>NUOVE DISPOSZIONI REGIONE EMILIA ROMAGNA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NUOVE MISURE PER LA GESTIONE DEI CASI DI POSITIVITÀ IN CLASSE</dc:title>
  <dc:creator>Marco Bollettino</dc:creator>
  <cp:lastModifiedBy>Marianna Rusciano</cp:lastModifiedBy>
  <cp:revision>2</cp:revision>
  <dcterms:created xsi:type="dcterms:W3CDTF">2022-01-06T12:40:53Z</dcterms:created>
  <dcterms:modified xsi:type="dcterms:W3CDTF">2022-01-10T12:46:13Z</dcterms:modified>
</cp:coreProperties>
</file>